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366" r:id="rId28"/>
    <p:sldId id="367" r:id="rId29"/>
    <p:sldId id="293" r:id="rId30"/>
    <p:sldId id="294" r:id="rId31"/>
    <p:sldId id="295" r:id="rId32"/>
    <p:sldId id="296" r:id="rId33"/>
    <p:sldId id="364" r:id="rId34"/>
    <p:sldId id="365" r:id="rId35"/>
    <p:sldId id="297" r:id="rId36"/>
    <p:sldId id="298" r:id="rId37"/>
    <p:sldId id="299" r:id="rId38"/>
    <p:sldId id="301" r:id="rId39"/>
    <p:sldId id="300" r:id="rId40"/>
    <p:sldId id="362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3" r:id="rId102"/>
    <p:sldId id="259" r:id="rId10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集" id="{D10527B9-9897-E940-8215-E988B1946DD6}">
          <p14:sldIdLst>
            <p14:sldId id="256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转换器与预估器" id="{AF999802-2041-1C46-8BA1-45A5BE68EC1E}">
          <p14:sldIdLst>
            <p14:sldId id="279"/>
            <p14:sldId id="280"/>
            <p14:sldId id="281"/>
          </p14:sldIdLst>
        </p14:section>
        <p14:section name="KNN" id="{2064F796-A688-584F-ACF1-172B604798CD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2"/>
            <p14:sldId id="366"/>
            <p14:sldId id="367"/>
            <p14:sldId id="293"/>
            <p14:sldId id="294"/>
            <p14:sldId id="295"/>
            <p14:sldId id="296"/>
            <p14:sldId id="364"/>
            <p14:sldId id="365"/>
          </p14:sldIdLst>
        </p14:section>
        <p14:section name="分类模型的评估" id="{B869EBAE-572E-044E-828A-326A32C65869}">
          <p14:sldIdLst>
            <p14:sldId id="297"/>
            <p14:sldId id="298"/>
            <p14:sldId id="299"/>
            <p14:sldId id="301"/>
            <p14:sldId id="300"/>
            <p14:sldId id="362"/>
            <p14:sldId id="302"/>
            <p14:sldId id="303"/>
          </p14:sldIdLst>
        </p14:section>
        <p14:section name="朴素贝叶斯算法" id="{7D9241F1-FE7E-E847-A49C-A6CEA2BFBA5C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模型选择与调优" id="{F6177AC4-6506-6547-B4BE-8D0091EFAF9E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决策树与随机森林" id="{6B0E2744-5B19-B740-899C-8AC386C48F9D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3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/>
    <p:restoredTop sz="94624"/>
  </p:normalViewPr>
  <p:slideViewPr>
    <p:cSldViewPr>
      <p:cViewPr varScale="1">
        <p:scale>
          <a:sx n="106" d="100"/>
          <a:sy n="106" d="100"/>
        </p:scale>
        <p:origin x="1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handoutMaster" Target="handoutMasters/handoutMaster1.xml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垃圾邮件分类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工作表1!$A$2:$A$7</c:f>
              <c:strCache>
                <c:ptCount val="6"/>
                <c:pt idx="0">
                  <c:v>金融</c:v>
                </c:pt>
                <c:pt idx="1">
                  <c:v>成人</c:v>
                </c:pt>
                <c:pt idx="2">
                  <c:v>欺诈</c:v>
                </c:pt>
                <c:pt idx="3">
                  <c:v>产品</c:v>
                </c:pt>
                <c:pt idx="4">
                  <c:v>互联网</c:v>
                </c:pt>
                <c:pt idx="5">
                  <c:v>休闲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2.1</c:v>
                </c:pt>
                <c:pt idx="1">
                  <c:v>1.1</c:v>
                </c:pt>
                <c:pt idx="2">
                  <c:v>1.4</c:v>
                </c:pt>
                <c:pt idx="3">
                  <c:v>5.0</c:v>
                </c:pt>
                <c:pt idx="4">
                  <c:v>2.6</c:v>
                </c:pt>
                <c:pt idx="5">
                  <c:v>1.0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文章类别概率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科技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文章1</c:v>
                </c:pt>
                <c:pt idx="1">
                  <c:v>文章2</c:v>
                </c:pt>
                <c:pt idx="2">
                  <c:v>文章3</c:v>
                </c:pt>
                <c:pt idx="3">
                  <c:v>文章4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4.6</c:v>
                </c:pt>
                <c:pt idx="1">
                  <c:v>2.5</c:v>
                </c:pt>
                <c:pt idx="2">
                  <c:v>1.5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金融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文章1</c:v>
                </c:pt>
                <c:pt idx="1">
                  <c:v>文章2</c:v>
                </c:pt>
                <c:pt idx="2">
                  <c:v>文章3</c:v>
                </c:pt>
                <c:pt idx="3">
                  <c:v>文章4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7.0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娱乐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文章1</c:v>
                </c:pt>
                <c:pt idx="1">
                  <c:v>文章2</c:v>
                </c:pt>
                <c:pt idx="2">
                  <c:v>文章3</c:v>
                </c:pt>
                <c:pt idx="3">
                  <c:v>文章4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5.0</c:v>
                </c:pt>
                <c:pt idx="3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149408"/>
        <c:axId val="2137609392"/>
      </c:barChart>
      <c:catAx>
        <c:axId val="2139149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7609392"/>
        <c:crosses val="autoZero"/>
        <c:auto val="1"/>
        <c:lblAlgn val="ctr"/>
        <c:lblOffset val="100"/>
        <c:noMultiLvlLbl val="0"/>
      </c:catAx>
      <c:valAx>
        <c:axId val="2137609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9149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2017/10/27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27D73-7DE0-BC4D-BCDD-F71E68D0434A}" type="datetimeFigureOut">
              <a:t>2017/10/27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B3B34-8D52-5B4F-891A-28FB36F5701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24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8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726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83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https://www.kaggle.com/c/facebook-v-predicting-check-ins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B3B34-8D52-5B4F-891A-28FB36F57016}" type="slidenum">
              <a:rPr lang="uk-UA"/>
              <a:t>27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414076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2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数据：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http://biostat.mc.vanderbilt.edu/wiki/pub/Main/DataSets/titanic.txt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89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此处输入专题名称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885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3" Type="http://schemas.openxmlformats.org/officeDocument/2006/relationships/image" Target="../media/image6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4" Type="http://schemas.openxmlformats.org/officeDocument/2006/relationships/image" Target="../media/image67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62449" y="2660688"/>
            <a:ext cx="660950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机器学习与应用</a:t>
            </a:r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第二天</a:t>
            </a:r>
            <a:endParaRPr lang="en-US" altLang="zh-CN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71800" y="908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获取数据集返回的类型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99592" y="1844824"/>
            <a:ext cx="79634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000"/>
              <a:t>load*</a:t>
            </a:r>
            <a:r>
              <a:rPr kumimoji="1" lang="zh-CN" altLang="en-US" sz="2000"/>
              <a:t>和</a:t>
            </a:r>
            <a:r>
              <a:rPr kumimoji="1" lang="en-US" altLang="zh-CN" sz="2000"/>
              <a:t>fetch*</a:t>
            </a:r>
            <a:r>
              <a:rPr kumimoji="1" lang="zh-CN" altLang="en-US" sz="2000"/>
              <a:t>返回的数据类型</a:t>
            </a:r>
            <a:r>
              <a:rPr kumimoji="1" lang="en-US" altLang="zh-CN" sz="2000"/>
              <a:t>datasets.base.Bunch(</a:t>
            </a:r>
            <a:r>
              <a:rPr kumimoji="1" lang="zh-CN" altLang="en-US" sz="2000">
                <a:solidFill>
                  <a:srgbClr val="FF0000"/>
                </a:solidFill>
              </a:rPr>
              <a:t>字典格式</a:t>
            </a:r>
            <a:r>
              <a:rPr kumimoji="1" lang="en-US" altLang="zh-CN" sz="2000"/>
              <a:t>)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data</a:t>
            </a:r>
            <a:r>
              <a:rPr lang="zh-CN" altLang="en-US" sz="2000"/>
              <a:t>：特征数据数组，是 </a:t>
            </a:r>
            <a:r>
              <a:rPr lang="en-US" altLang="zh-CN" sz="2000"/>
              <a:t>[n_samples * n_features] </a:t>
            </a:r>
            <a:r>
              <a:rPr lang="zh-CN" altLang="en-US" sz="2000"/>
              <a:t>的二维 </a:t>
            </a:r>
            <a:endParaRPr lang="en-US" altLang="zh-CN" sz="2000"/>
          </a:p>
          <a:p>
            <a:pPr lvl="1"/>
            <a:r>
              <a:rPr lang="en-US" altLang="zh-CN" sz="2000"/>
              <a:t>	</a:t>
            </a:r>
            <a:r>
              <a:rPr lang="zh-CN" altLang="en-US" sz="2000"/>
              <a:t>          </a:t>
            </a:r>
            <a:r>
              <a:rPr lang="en-US" altLang="zh-CN" sz="2000"/>
              <a:t>numpy.ndarray </a:t>
            </a:r>
            <a:r>
              <a:rPr lang="zh-CN" altLang="en-US" sz="2000"/>
              <a:t>数组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target</a:t>
            </a:r>
            <a:r>
              <a:rPr lang="zh-CN" altLang="en-US" sz="2000"/>
              <a:t>：标签数组，是 </a:t>
            </a:r>
            <a:r>
              <a:rPr lang="en-US" altLang="zh-CN" sz="2000"/>
              <a:t>n_samples </a:t>
            </a:r>
            <a:r>
              <a:rPr lang="zh-CN" altLang="en-US" sz="2000"/>
              <a:t>的一维 </a:t>
            </a:r>
            <a:r>
              <a:rPr lang="en-US" altLang="zh-CN" sz="2000"/>
              <a:t>numpy.ndarray </a:t>
            </a:r>
            <a:r>
              <a:rPr lang="zh-CN" altLang="en-US" sz="2000"/>
              <a:t>数组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DESCR</a:t>
            </a:r>
            <a:r>
              <a:rPr lang="zh-CN" altLang="en-US" sz="2000"/>
              <a:t>：数据描述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feature_names</a:t>
            </a:r>
            <a:r>
              <a:rPr lang="zh-CN" altLang="en-US" sz="2000"/>
              <a:t>：特征名</a:t>
            </a:r>
            <a:r>
              <a:rPr lang="en-US" altLang="zh-CN" sz="2000"/>
              <a:t>,</a:t>
            </a:r>
            <a:r>
              <a:rPr lang="zh-CN" altLang="en-US" sz="2000">
                <a:solidFill>
                  <a:srgbClr val="FF0000"/>
                </a:solidFill>
              </a:rPr>
              <a:t>新闻数据，手写数字、回归数据集没有</a:t>
            </a:r>
            <a:endParaRPr lang="en-US" altLang="zh-CN" sz="2000">
              <a:solidFill>
                <a:srgbClr val="FF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target_names</a:t>
            </a:r>
            <a:r>
              <a:rPr lang="zh-CN" altLang="en-US" sz="2000"/>
              <a:t>：标签名</a:t>
            </a:r>
            <a:r>
              <a:rPr lang="en-US" altLang="zh-CN" sz="2000"/>
              <a:t>,</a:t>
            </a:r>
            <a:r>
              <a:rPr lang="zh-CN" altLang="en-US" sz="2000"/>
              <a:t>回归数据集没有</a:t>
            </a:r>
            <a:endParaRPr kumimoji="1"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7379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56" y="2564904"/>
            <a:ext cx="61926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Font typeface="Arial" charset="0"/>
              <a:buChar char="•"/>
            </a:pPr>
            <a:r>
              <a:rPr lang="zh-CN" altLang="en-US" b="0" i="0">
                <a:solidFill>
                  <a:srgbClr val="000000"/>
                </a:solidFill>
                <a:effectLst/>
                <a:latin typeface="Comic Sans MS" charset="0"/>
              </a:rPr>
              <a:t>在当前所有算法中，具有极好的准确率</a:t>
            </a:r>
            <a:endParaRPr lang="en-US" altLang="zh-CN" b="0" i="0">
              <a:solidFill>
                <a:srgbClr val="000000"/>
              </a:solidFill>
              <a:effectLst/>
              <a:latin typeface="Comic Sans MS" charset="0"/>
            </a:endParaRPr>
          </a:p>
          <a:p>
            <a:pPr latinLnBrk="1">
              <a:buFont typeface="Arial" charset="0"/>
              <a:buChar char="•"/>
            </a:pPr>
            <a:r>
              <a:rPr lang="zh-CN" altLang="en-US" b="0" i="0">
                <a:solidFill>
                  <a:srgbClr val="000000"/>
                </a:solidFill>
                <a:effectLst/>
                <a:latin typeface="Comic Sans MS" charset="0"/>
              </a:rPr>
              <a:t>能够有效地运行在大数据集上</a:t>
            </a:r>
            <a:endParaRPr lang="en-US" altLang="zh-CN" b="0" i="0">
              <a:solidFill>
                <a:srgbClr val="000000"/>
              </a:solidFill>
              <a:effectLst/>
              <a:latin typeface="Comic Sans MS" charset="0"/>
            </a:endParaRPr>
          </a:p>
          <a:p>
            <a:pPr latinLnBrk="1">
              <a:buFont typeface="Arial" charset="0"/>
              <a:buChar char="•"/>
            </a:pPr>
            <a:r>
              <a:rPr lang="zh-CN" altLang="en-US" b="0" i="0">
                <a:solidFill>
                  <a:srgbClr val="000000"/>
                </a:solidFill>
                <a:effectLst/>
                <a:latin typeface="Comic Sans MS" charset="0"/>
              </a:rPr>
              <a:t>能够处理具有高维特征的输入样本，而且不需要降维</a:t>
            </a:r>
          </a:p>
          <a:p>
            <a:pPr latinLnBrk="1">
              <a:buFont typeface="Arial" charset="0"/>
              <a:buChar char="•"/>
            </a:pPr>
            <a:r>
              <a:rPr lang="zh-CN" altLang="en-US" b="0" i="0">
                <a:solidFill>
                  <a:srgbClr val="000000"/>
                </a:solidFill>
                <a:effectLst/>
                <a:latin typeface="Comic Sans MS" charset="0"/>
              </a:rPr>
              <a:t>能够评估各个特征在分类问题上的重要性</a:t>
            </a:r>
          </a:p>
          <a:p>
            <a:pPr latinLnBrk="1">
              <a:buFont typeface="Arial" charset="0"/>
              <a:buChar char="•"/>
            </a:pPr>
            <a:r>
              <a:rPr lang="zh-CN" altLang="en-US" b="0" i="0">
                <a:solidFill>
                  <a:srgbClr val="000000"/>
                </a:solidFill>
                <a:effectLst/>
                <a:latin typeface="Comic Sans MS" charset="0"/>
              </a:rPr>
              <a:t>对于缺省值问题也能够获得很好得结果</a:t>
            </a:r>
            <a:endParaRPr lang="en-US" altLang="zh-CN" b="0" i="0">
              <a:solidFill>
                <a:srgbClr val="000000"/>
              </a:solidFill>
              <a:effectLst/>
              <a:latin typeface="Comic Sans MS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63888" y="76470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随机森林的优点</a:t>
            </a:r>
          </a:p>
        </p:txBody>
      </p:sp>
    </p:spTree>
    <p:extLst>
      <p:ext uri="{BB962C8B-B14F-4D97-AF65-F5344CB8AC3E}">
        <p14:creationId xmlns:p14="http://schemas.microsoft.com/office/powerpoint/2010/main" val="3030163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95936" y="299695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>
                <a:solidFill>
                  <a:srgbClr val="FF0000"/>
                </a:solidFill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1238549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47864" y="733800"/>
            <a:ext cx="30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7030A0"/>
                </a:solidFill>
              </a:rPr>
              <a:t>sklearn</a:t>
            </a:r>
            <a:r>
              <a:rPr kumimoji="1" lang="zh-CN" altLang="en-US" sz="2800">
                <a:solidFill>
                  <a:srgbClr val="7030A0"/>
                </a:solidFill>
              </a:rPr>
              <a:t>分类数据集</a:t>
            </a:r>
            <a:endParaRPr kumimoji="1" lang="en-US" altLang="zh-CN" sz="280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3648" y="1484784"/>
            <a:ext cx="33762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sklearn.datasets.load_iris()</a:t>
            </a:r>
          </a:p>
          <a:p>
            <a:r>
              <a:rPr lang="zh-CN" altLang="en-US"/>
              <a:t>          加载并返回鸢尾花数据集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sklearn.datasets.load_digits()</a:t>
            </a:r>
          </a:p>
          <a:p>
            <a:r>
              <a:rPr lang="en-US" altLang="zh-CN"/>
              <a:t>          </a:t>
            </a:r>
            <a:r>
              <a:rPr lang="zh-CN" altLang="en-US"/>
              <a:t>加载并返回数字数据集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0848"/>
            <a:ext cx="6700192" cy="1796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668195"/>
            <a:ext cx="6840760" cy="15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5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03848" y="90872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数据集进行分割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1600" y="2060848"/>
            <a:ext cx="76083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/>
              <a:t>sklearn.model_selection.train_test_split(</a:t>
            </a:r>
            <a:r>
              <a:rPr lang="en-US" altLang="zh-CN" sz="2000" i="1"/>
              <a:t>*arrays</a:t>
            </a:r>
            <a:r>
              <a:rPr lang="en-US" altLang="zh-CN" sz="2000"/>
              <a:t>, </a:t>
            </a:r>
            <a:r>
              <a:rPr lang="en-US" altLang="zh-CN" sz="2000" i="1"/>
              <a:t>**options</a:t>
            </a:r>
            <a:r>
              <a:rPr lang="en-US" altLang="zh-CN" sz="2000"/>
              <a:t>)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/>
              <a:t>x	</a:t>
            </a:r>
            <a:r>
              <a:rPr kumimoji="1" lang="zh-CN" altLang="en-US" sz="2000"/>
              <a:t>       数据集的特征值</a:t>
            </a: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/>
              <a:t>y        </a:t>
            </a:r>
            <a:r>
              <a:rPr kumimoji="1" lang="zh-CN" altLang="en-US" sz="2000"/>
              <a:t>数据集的标签值</a:t>
            </a: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/>
              <a:t>test_size</a:t>
            </a:r>
            <a:r>
              <a:rPr kumimoji="1" lang="zh-CN" altLang="en-US" sz="2000"/>
              <a:t>      测试集的大小，一般为</a:t>
            </a:r>
            <a:r>
              <a:rPr kumimoji="1" lang="en-US" altLang="zh-CN" sz="2000"/>
              <a:t>float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/>
              <a:t>random_state        </a:t>
            </a:r>
            <a:r>
              <a:rPr kumimoji="1" lang="zh-CN" altLang="en-US" sz="2000"/>
              <a:t>随机数种子</a:t>
            </a:r>
            <a:r>
              <a:rPr kumimoji="1" lang="en-US" altLang="zh-CN" sz="2000"/>
              <a:t>,</a:t>
            </a:r>
            <a:r>
              <a:rPr lang="zh-CN" altLang="en-US" sz="2000"/>
              <a:t>不同的种子会造成不同的随机</a:t>
            </a:r>
            <a:endParaRPr lang="en-US" altLang="zh-CN" sz="2000"/>
          </a:p>
          <a:p>
            <a:pPr lvl="1"/>
            <a:r>
              <a:rPr lang="zh-CN" altLang="en-US" sz="2000"/>
              <a:t>采样结果。相同的种子采样结果相同。</a:t>
            </a:r>
            <a:endParaRPr lang="en-US" altLang="zh-CN" sz="2000"/>
          </a:p>
          <a:p>
            <a:pPr lvl="1"/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/>
              <a:t>return  </a:t>
            </a:r>
            <a:r>
              <a:rPr kumimoji="1" lang="zh-CN" altLang="en-US" sz="2000"/>
              <a:t>训练集特征值，测试集特征值，训练标签，测试标签</a:t>
            </a:r>
            <a:endParaRPr kumimoji="1" lang="en-US" altLang="zh-CN" sz="2000"/>
          </a:p>
          <a:p>
            <a:pPr lvl="1"/>
            <a:r>
              <a:rPr kumimoji="1" lang="en-US" altLang="zh-CN" sz="2000"/>
              <a:t>(</a:t>
            </a:r>
            <a:r>
              <a:rPr kumimoji="1" lang="zh-CN" altLang="en-US" sz="2000"/>
              <a:t>默认随机取</a:t>
            </a:r>
            <a:r>
              <a:rPr kumimoji="1" lang="en-US" altLang="zh-CN" sz="2000"/>
              <a:t>)	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760895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1844824"/>
            <a:ext cx="79305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b="0" i="0">
                <a:solidFill>
                  <a:srgbClr val="333333"/>
                </a:solidFill>
                <a:effectLst/>
              </a:rPr>
              <a:t>sklearn.datasets.fetch_20newsgroups</a:t>
            </a:r>
            <a:r>
              <a:rPr lang="en-US" altLang="zh-CN" sz="2000">
                <a:solidFill>
                  <a:srgbClr val="333333"/>
                </a:solidFill>
              </a:rPr>
              <a:t>(</a:t>
            </a:r>
            <a:r>
              <a:rPr lang="en-US" altLang="zh-CN" sz="2000">
                <a:solidFill>
                  <a:srgbClr val="FF0000"/>
                </a:solidFill>
              </a:rPr>
              <a:t>data_home=None,subset=‘train’</a:t>
            </a:r>
            <a:r>
              <a:rPr lang="en-US" altLang="zh-CN" sz="200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000">
              <a:solidFill>
                <a:srgbClr val="333333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subset: 'train'</a:t>
            </a:r>
            <a:r>
              <a:rPr lang="zh-CN" altLang="en-US" sz="2000"/>
              <a:t>或者</a:t>
            </a:r>
            <a:r>
              <a:rPr lang="en-US" altLang="zh-CN" sz="2000"/>
              <a:t>'test','all'</a:t>
            </a:r>
            <a:r>
              <a:rPr lang="zh-CN" altLang="en-US" sz="2000"/>
              <a:t>，可选，选择要加载的数据集</a:t>
            </a:r>
            <a:r>
              <a:rPr lang="en-US" altLang="zh-CN" sz="2000"/>
              <a:t>.</a:t>
            </a:r>
          </a:p>
          <a:p>
            <a:pPr lvl="1"/>
            <a:r>
              <a:rPr lang="zh-CN" altLang="en-US" sz="2000"/>
              <a:t>训练集的“训练”，测试集的“测试”，两者的“全部”</a:t>
            </a:r>
            <a:endParaRPr lang="en-US" altLang="zh-CN" sz="2000" b="0" i="0">
              <a:solidFill>
                <a:srgbClr val="333333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7824" y="83671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用于分类的大数据集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71600" y="3684805"/>
            <a:ext cx="4801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/>
              <a:t>datasets.clear_data_home(data_home=None)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/>
              <a:t>清除目录下的数据</a:t>
            </a:r>
          </a:p>
        </p:txBody>
      </p:sp>
    </p:spTree>
    <p:extLst>
      <p:ext uri="{BB962C8B-B14F-4D97-AF65-F5344CB8AC3E}">
        <p14:creationId xmlns:p14="http://schemas.microsoft.com/office/powerpoint/2010/main" val="89098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31758" y="1636295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sklearn.datasets.load_boston()</a:t>
            </a:r>
          </a:p>
          <a:p>
            <a:r>
              <a:rPr lang="en-US" altLang="zh-CN"/>
              <a:t>            </a:t>
            </a:r>
            <a:r>
              <a:rPr lang="zh-CN" altLang="en-US"/>
              <a:t>加载并返回波士顿房价数据集</a:t>
            </a:r>
            <a:endParaRPr lang="en-US" altLang="zh-CN"/>
          </a:p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8" y="2276872"/>
            <a:ext cx="7397956" cy="15524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23900" y="3934797"/>
            <a:ext cx="335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sklearn.datasets.load_diabetes</a:t>
            </a:r>
            <a:r>
              <a:rPr kumimoji="1" lang="en-US" altLang="zh-CN"/>
              <a:t>()</a:t>
            </a:r>
          </a:p>
          <a:p>
            <a:r>
              <a:rPr lang="en-US" altLang="zh-CN"/>
              <a:t>            </a:t>
            </a:r>
            <a:r>
              <a:rPr lang="zh-CN" altLang="en-US"/>
              <a:t>加载和返回糖尿病数据集</a:t>
            </a:r>
            <a:endParaRPr kumimoji="1" lang="en-US" altLang="zh-CN"/>
          </a:p>
          <a:p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581128"/>
            <a:ext cx="7415808" cy="16034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47864" y="733800"/>
            <a:ext cx="30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7030A0"/>
                </a:solidFill>
              </a:rPr>
              <a:t>sklearn</a:t>
            </a:r>
            <a:r>
              <a:rPr kumimoji="1" lang="zh-CN" altLang="en-US" sz="2800">
                <a:solidFill>
                  <a:srgbClr val="7030A0"/>
                </a:solidFill>
              </a:rPr>
              <a:t>回归数据集</a:t>
            </a:r>
            <a:endParaRPr kumimoji="1" lang="en-US" altLang="zh-CN" sz="28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3568" y="1124744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想一下之前做的特征工程的步骤？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en-US" altLang="zh-CN" sz="2400">
                <a:solidFill>
                  <a:srgbClr val="0070C0"/>
                </a:solidFill>
              </a:rPr>
              <a:t>1</a:t>
            </a:r>
            <a:r>
              <a:rPr kumimoji="1" lang="zh-CN" altLang="en-US" sz="2400">
                <a:solidFill>
                  <a:srgbClr val="0070C0"/>
                </a:solidFill>
              </a:rPr>
              <a:t>、实例化</a:t>
            </a:r>
            <a:r>
              <a:rPr kumimoji="1" lang="en-US" altLang="zh-CN" sz="2400">
                <a:solidFill>
                  <a:srgbClr val="0070C0"/>
                </a:solidFill>
              </a:rPr>
              <a:t> (</a:t>
            </a:r>
            <a:r>
              <a:rPr kumimoji="1" lang="zh-CN" altLang="en-US" sz="2400">
                <a:solidFill>
                  <a:srgbClr val="0070C0"/>
                </a:solidFill>
              </a:rPr>
              <a:t>实例化的是一个</a:t>
            </a:r>
            <a:r>
              <a:rPr kumimoji="1" lang="zh-CN" altLang="en-US" sz="2400">
                <a:solidFill>
                  <a:srgbClr val="FF0000"/>
                </a:solidFill>
              </a:rPr>
              <a:t>转换器类</a:t>
            </a:r>
            <a:r>
              <a:rPr kumimoji="1" lang="en-US" altLang="zh-CN" sz="2400">
                <a:solidFill>
                  <a:srgbClr val="FF0000"/>
                </a:solidFill>
              </a:rPr>
              <a:t>(</a:t>
            </a:r>
            <a:r>
              <a:rPr lang="en-US" altLang="zh-CN" sz="2400">
                <a:solidFill>
                  <a:srgbClr val="FF0000"/>
                </a:solidFill>
              </a:rPr>
              <a:t>Transformer)</a:t>
            </a:r>
            <a:r>
              <a:rPr kumimoji="1" lang="en-US" altLang="zh-CN" sz="2400">
                <a:solidFill>
                  <a:srgbClr val="0070C0"/>
                </a:solidFill>
              </a:rPr>
              <a:t>)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en-US" altLang="zh-CN" sz="2400">
                <a:solidFill>
                  <a:srgbClr val="0070C0"/>
                </a:solidFill>
              </a:rPr>
              <a:t>2</a:t>
            </a:r>
            <a:r>
              <a:rPr kumimoji="1" lang="zh-CN" altLang="en-US" sz="2400">
                <a:solidFill>
                  <a:srgbClr val="0070C0"/>
                </a:solidFill>
              </a:rPr>
              <a:t>、调用</a:t>
            </a:r>
            <a:r>
              <a:rPr kumimoji="1" lang="en-US" altLang="zh-CN" sz="2400">
                <a:solidFill>
                  <a:srgbClr val="0070C0"/>
                </a:solidFill>
              </a:rPr>
              <a:t>fit_transform(</a:t>
            </a:r>
            <a:r>
              <a:rPr kumimoji="1" lang="zh-CN" altLang="en-US" sz="2400">
                <a:solidFill>
                  <a:srgbClr val="FF0000"/>
                </a:solidFill>
              </a:rPr>
              <a:t>对于文档建立分类词频矩阵，不能同时调用</a:t>
            </a:r>
            <a:r>
              <a:rPr kumimoji="1" lang="en-US" altLang="zh-CN" sz="2400">
                <a:solidFill>
                  <a:srgbClr val="0070C0"/>
                </a:solidFill>
              </a:rPr>
              <a:t>)</a:t>
            </a:r>
            <a:endParaRPr kumimoji="1" lang="zh-CN" altLang="en-US" sz="240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454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1792" y="836712"/>
            <a:ext cx="7215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0070C0"/>
                </a:solidFill>
              </a:rPr>
              <a:t>sklearn</a:t>
            </a:r>
            <a:r>
              <a:rPr kumimoji="1" lang="zh-CN" altLang="en-US" sz="3600">
                <a:solidFill>
                  <a:srgbClr val="0070C0"/>
                </a:solidFill>
              </a:rPr>
              <a:t>机器学习算法的实现</a:t>
            </a:r>
            <a:r>
              <a:rPr kumimoji="1" lang="en-US" altLang="zh-CN" sz="3600">
                <a:solidFill>
                  <a:srgbClr val="0070C0"/>
                </a:solidFill>
              </a:rPr>
              <a:t>-</a:t>
            </a:r>
            <a:r>
              <a:rPr kumimoji="1" lang="zh-CN" altLang="en-US" sz="3600">
                <a:solidFill>
                  <a:srgbClr val="0070C0"/>
                </a:solidFill>
              </a:rPr>
              <a:t>估计器</a:t>
            </a:r>
            <a:endParaRPr kumimoji="1" lang="en-US" altLang="zh-CN" sz="360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7624" y="1844824"/>
            <a:ext cx="720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</a:t>
            </a:r>
            <a:r>
              <a:rPr lang="en-US" altLang="zh-CN"/>
              <a:t>sklearn</a:t>
            </a:r>
            <a:r>
              <a:rPr lang="zh-CN" altLang="en-US"/>
              <a:t>中，估计器</a:t>
            </a:r>
            <a:r>
              <a:rPr lang="en-US" altLang="zh-CN"/>
              <a:t>(estimator)</a:t>
            </a:r>
            <a:r>
              <a:rPr lang="zh-CN" altLang="en-US"/>
              <a:t>是一个重要的角色，分类器和回归器都属于</a:t>
            </a:r>
            <a:r>
              <a:rPr lang="en-US" altLang="zh-CN"/>
              <a:t>estimator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是一类实现了算法的</a:t>
            </a:r>
            <a:r>
              <a:rPr lang="en-US" altLang="zh-CN">
                <a:solidFill>
                  <a:srgbClr val="FF0000"/>
                </a:solidFill>
              </a:rPr>
              <a:t>API</a:t>
            </a: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1</a:t>
            </a:r>
            <a:r>
              <a:rPr lang="zh-CN" altLang="en-US"/>
              <a:t>、用于分类的估计器：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/>
              <a:t>sklearn.neighbors	</a:t>
            </a:r>
            <a:r>
              <a:rPr lang="en-US" altLang="zh-CN"/>
              <a:t>k-</a:t>
            </a:r>
            <a:r>
              <a:rPr lang="zh-CN" altLang="en-US"/>
              <a:t>近邻算法</a:t>
            </a:r>
            <a:endParaRPr lang="en-US" altLang="zh-CN" b="1"/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/>
              <a:t>sklearn.naive_bayes</a:t>
            </a:r>
            <a:r>
              <a:rPr lang="zh-CN" altLang="en-US" b="1"/>
              <a:t>      </a:t>
            </a:r>
            <a:r>
              <a:rPr lang="zh-CN" altLang="en-US"/>
              <a:t>贝叶斯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/>
              <a:t>sklearn.linear_model.LogisticRegression</a:t>
            </a:r>
            <a:r>
              <a:rPr lang="zh-CN" altLang="en-US" b="1"/>
              <a:t>     </a:t>
            </a:r>
            <a:r>
              <a:rPr lang="zh-CN" altLang="en-US"/>
              <a:t>逻辑回归</a:t>
            </a:r>
            <a:endParaRPr lang="en-US" altLang="zh-CN" b="1"/>
          </a:p>
          <a:p>
            <a:pPr marL="742950" lvl="1" indent="-285750">
              <a:buFont typeface="Arial" charset="0"/>
              <a:buChar char="•"/>
            </a:pPr>
            <a:endParaRPr lang="en-US" altLang="zh-CN" b="1"/>
          </a:p>
          <a:p>
            <a:pPr lvl="1"/>
            <a:endParaRPr lang="en-US" altLang="zh-CN" b="1"/>
          </a:p>
          <a:p>
            <a:pPr marL="742950" lvl="1" indent="-285750">
              <a:buFont typeface="Arial" charset="0"/>
              <a:buChar char="•"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7624" y="4437112"/>
            <a:ext cx="5824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</a:t>
            </a:r>
            <a:r>
              <a:rPr kumimoji="1" lang="zh-CN" altLang="en-US"/>
              <a:t>、用于回归的估计器：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/>
              <a:t>sklearn.linear_model.LinearRegression</a:t>
            </a:r>
            <a:r>
              <a:rPr lang="zh-CN" altLang="en-US" b="1"/>
              <a:t>     </a:t>
            </a:r>
            <a:r>
              <a:rPr lang="zh-CN" altLang="en-US"/>
              <a:t>线性回归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/>
              <a:t>sklearn.linear_model.Ridge</a:t>
            </a:r>
            <a:r>
              <a:rPr lang="en-US" altLang="zh-CN"/>
              <a:t>      </a:t>
            </a:r>
            <a:r>
              <a:rPr lang="zh-CN" altLang="en-US"/>
              <a:t>岭回归 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7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59832" y="83671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估计器的工作流程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34789"/>
            <a:ext cx="5375498" cy="46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3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1760" y="2708920"/>
            <a:ext cx="4677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>
                <a:solidFill>
                  <a:srgbClr val="0070C0"/>
                </a:solidFill>
              </a:rPr>
              <a:t>分类算法</a:t>
            </a:r>
            <a:r>
              <a:rPr kumimoji="1" lang="en-US" altLang="zh-CN" sz="4000">
                <a:solidFill>
                  <a:srgbClr val="0070C0"/>
                </a:solidFill>
              </a:rPr>
              <a:t>-k</a:t>
            </a:r>
            <a:r>
              <a:rPr kumimoji="1" lang="zh-CN" altLang="en-US" sz="4000">
                <a:solidFill>
                  <a:srgbClr val="0070C0"/>
                </a:solidFill>
              </a:rPr>
              <a:t>近邻算法</a:t>
            </a:r>
            <a:endParaRPr kumimoji="1" lang="en-US" altLang="zh-CN" sz="4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55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20688"/>
            <a:ext cx="8543230" cy="56166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89" y="4199481"/>
            <a:ext cx="442580" cy="3929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79" y="2358102"/>
            <a:ext cx="471466" cy="5018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608" y="2195641"/>
            <a:ext cx="440489" cy="6643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620688"/>
            <a:ext cx="603126" cy="6255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656" y="2996952"/>
            <a:ext cx="416571" cy="5216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63816" y="3484360"/>
            <a:ext cx="648072" cy="526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02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71800" y="27809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>
                <a:solidFill>
                  <a:srgbClr val="FF0000"/>
                </a:solidFill>
              </a:rPr>
              <a:t>第一天知识回顾</a:t>
            </a:r>
          </a:p>
        </p:txBody>
      </p:sp>
    </p:spTree>
    <p:extLst>
      <p:ext uri="{BB962C8B-B14F-4D97-AF65-F5344CB8AC3E}">
        <p14:creationId xmlns:p14="http://schemas.microsoft.com/office/powerpoint/2010/main" val="5557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8695498" cy="36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3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8635625" cy="32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83768" y="2780928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i="0">
                <a:solidFill>
                  <a:srgbClr val="0070C0"/>
                </a:solidFill>
                <a:effectLst/>
                <a:latin typeface="Arial" charset="0"/>
              </a:rPr>
              <a:t>你的“邻居”来推断出你的类别</a:t>
            </a:r>
            <a:endParaRPr lang="zh-CN" altLang="en-US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47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55776" y="836712"/>
            <a:ext cx="5344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>
                <a:solidFill>
                  <a:srgbClr val="0070C0"/>
                </a:solidFill>
              </a:rPr>
              <a:t>分类算法</a:t>
            </a:r>
            <a:r>
              <a:rPr kumimoji="1" lang="en-US" altLang="zh-CN" sz="3600">
                <a:solidFill>
                  <a:srgbClr val="0070C0"/>
                </a:solidFill>
              </a:rPr>
              <a:t>-k</a:t>
            </a:r>
            <a:r>
              <a:rPr kumimoji="1" lang="zh-CN" altLang="en-US" sz="3600">
                <a:solidFill>
                  <a:srgbClr val="0070C0"/>
                </a:solidFill>
              </a:rPr>
              <a:t>近邻算法</a:t>
            </a:r>
            <a:r>
              <a:rPr kumimoji="1" lang="en-US" altLang="zh-CN" sz="3600">
                <a:solidFill>
                  <a:srgbClr val="0070C0"/>
                </a:solidFill>
              </a:rPr>
              <a:t>(KNN)</a:t>
            </a:r>
          </a:p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59632" y="2348880"/>
            <a:ext cx="7169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定义：如果一个样本在特征空间中的</a:t>
            </a:r>
            <a:r>
              <a:rPr lang="en-US" altLang="zh-CN">
                <a:solidFill>
                  <a:srgbClr val="FF0000"/>
                </a:solidFill>
              </a:rPr>
              <a:t>k</a:t>
            </a:r>
            <a:r>
              <a:rPr lang="zh-CN" altLang="en-US">
                <a:solidFill>
                  <a:srgbClr val="FF0000"/>
                </a:solidFill>
              </a:rPr>
              <a:t>个最相似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即特征空间中最邻近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r>
              <a:rPr lang="zh-CN" altLang="en-US">
                <a:solidFill>
                  <a:srgbClr val="FF0000"/>
                </a:solidFill>
              </a:rPr>
              <a:t>的样本中的大多数属于某一个类别</a:t>
            </a:r>
            <a:r>
              <a:rPr lang="zh-CN" altLang="en-US"/>
              <a:t>，则该样本也属于这个类别。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来源：</a:t>
            </a:r>
            <a:r>
              <a:rPr lang="en-US" altLang="zh-CN"/>
              <a:t>KNN</a:t>
            </a:r>
            <a:r>
              <a:rPr lang="zh-CN" altLang="en-US"/>
              <a:t>算法最早是由</a:t>
            </a:r>
            <a:r>
              <a:rPr lang="en-US" altLang="zh-CN"/>
              <a:t>Cover</a:t>
            </a:r>
            <a:r>
              <a:rPr lang="zh-CN" altLang="en-US"/>
              <a:t>和</a:t>
            </a:r>
            <a:r>
              <a:rPr lang="en-US" altLang="zh-CN"/>
              <a:t>Hart</a:t>
            </a:r>
            <a:r>
              <a:rPr lang="zh-CN" altLang="en-US"/>
              <a:t>提出的一种分类算法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856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1840" y="9087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计算距离公式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75656" y="2348880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/>
              <a:t>两个样本的距离可以通过如下公式计算，又叫</a:t>
            </a:r>
            <a:r>
              <a:rPr kumimoji="1" lang="zh-CN" altLang="en-US" sz="2000">
                <a:solidFill>
                  <a:srgbClr val="FF0000"/>
                </a:solidFill>
              </a:rPr>
              <a:t>欧式距离</a:t>
            </a:r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/>
          </a:p>
          <a:p>
            <a:r>
              <a:rPr kumimoji="1" lang="zh-CN" altLang="en-US" sz="2000"/>
              <a:t>比如说，</a:t>
            </a:r>
            <a:r>
              <a:rPr kumimoji="1" lang="en-US" altLang="zh-CN" sz="2000"/>
              <a:t>a(a1,a2,a3),b(b1,b2,b3)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771800" y="3673811"/>
                <a:ext cx="4243341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mr-IN" altLang="zh-CN" sz="20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mr-IN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1)</m:t>
                              </m:r>
                            </m:e>
                            <m:sup>
                              <m:r>
                                <a:rPr kumimoji="1" lang="mr-IN" altLang="zh-CN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mr-IN" altLang="zh-CN" sz="2000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mr-IN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2−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kumimoji="1" lang="mr-IN" altLang="zh-CN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mr-IN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sz="2000" b="0" i="1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mr-IN" altLang="zh-CN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673811"/>
                <a:ext cx="4243341" cy="372731"/>
              </a:xfrm>
              <a:prstGeom prst="rect">
                <a:avLst/>
              </a:prstGeom>
              <a:blipFill rotWithShape="0">
                <a:blip r:embed="rId2"/>
                <a:stretch>
                  <a:fillRect r="-144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03648" y="2924944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>
                <a:solidFill>
                  <a:srgbClr val="0070C0"/>
                </a:solidFill>
              </a:rPr>
              <a:t>结合我们之前讲的约会数据例子，在计算两个样本数据的距离时特征有什么影响？需要对数据做些什么？</a:t>
            </a:r>
            <a:endParaRPr kumimoji="1" lang="en-US" altLang="zh-CN" sz="2000">
              <a:solidFill>
                <a:srgbClr val="0070C0"/>
              </a:solidFill>
            </a:endParaRPr>
          </a:p>
          <a:p>
            <a:endParaRPr kumimoji="1" lang="en-US" altLang="zh-C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6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71800" y="836712"/>
            <a:ext cx="3968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7030A0"/>
                </a:solidFill>
              </a:rPr>
              <a:t>sklearn</a:t>
            </a:r>
            <a:r>
              <a:rPr kumimoji="1" lang="zh-CN" altLang="en-US" sz="3200">
                <a:solidFill>
                  <a:srgbClr val="7030A0"/>
                </a:solidFill>
              </a:rPr>
              <a:t> </a:t>
            </a:r>
            <a:r>
              <a:rPr kumimoji="1" lang="en-US" altLang="zh-CN" sz="3200">
                <a:solidFill>
                  <a:srgbClr val="7030A0"/>
                </a:solidFill>
              </a:rPr>
              <a:t>k-</a:t>
            </a:r>
            <a:r>
              <a:rPr kumimoji="1" lang="zh-CN" altLang="en-US" sz="3200">
                <a:solidFill>
                  <a:srgbClr val="7030A0"/>
                </a:solidFill>
              </a:rPr>
              <a:t>近邻算法</a:t>
            </a:r>
            <a:r>
              <a:rPr kumimoji="1" lang="en-US" altLang="zh-CN" sz="3200">
                <a:solidFill>
                  <a:srgbClr val="7030A0"/>
                </a:solidFill>
              </a:rPr>
              <a:t>API</a:t>
            </a: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86174" y="2689318"/>
            <a:ext cx="67592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/>
              <a:t> n_neighbors</a:t>
            </a:r>
            <a:r>
              <a:rPr lang="zh-CN" altLang="en-US"/>
              <a:t>：</a:t>
            </a:r>
            <a:r>
              <a:rPr lang="en-US" altLang="zh-CN"/>
              <a:t>int,</a:t>
            </a:r>
            <a:r>
              <a:rPr lang="zh-CN" altLang="en-US"/>
              <a:t>可选（默认</a:t>
            </a:r>
            <a:r>
              <a:rPr lang="en-US" altLang="zh-CN"/>
              <a:t>= 5</a:t>
            </a:r>
            <a:r>
              <a:rPr lang="zh-CN" altLang="en-US"/>
              <a:t>），</a:t>
            </a:r>
            <a:r>
              <a:rPr lang="en-US" altLang="zh-CN"/>
              <a:t>k_neighbors</a:t>
            </a:r>
            <a:r>
              <a:rPr lang="zh-CN" altLang="en-US"/>
              <a:t>查询默认使用的邻居数 </a:t>
            </a:r>
            <a:endParaRPr lang="en-US" altLang="zh-CN"/>
          </a:p>
          <a:p>
            <a:pPr marL="285750" indent="-285750">
              <a:buFont typeface="Arial" charset="0"/>
              <a:buChar char="•"/>
            </a:pPr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algorithm</a:t>
            </a:r>
            <a:r>
              <a:rPr lang="zh-CN" altLang="en-US"/>
              <a:t>：</a:t>
            </a:r>
            <a:r>
              <a:rPr lang="en-US" altLang="zh-CN"/>
              <a:t>{‘auto’</a:t>
            </a:r>
            <a:r>
              <a:rPr lang="zh-CN" altLang="en-US"/>
              <a:t>，</a:t>
            </a:r>
            <a:r>
              <a:rPr lang="en-US" altLang="zh-CN"/>
              <a:t>‘ball_tree’</a:t>
            </a:r>
            <a:r>
              <a:rPr lang="zh-CN" altLang="en-US"/>
              <a:t>，</a:t>
            </a:r>
            <a:r>
              <a:rPr lang="en-US" altLang="zh-CN"/>
              <a:t>‘kd_tree’</a:t>
            </a:r>
            <a:r>
              <a:rPr lang="zh-CN" altLang="en-US"/>
              <a:t>，</a:t>
            </a:r>
            <a:r>
              <a:rPr lang="en-US" altLang="zh-CN"/>
              <a:t>‘brute’}</a:t>
            </a:r>
            <a:r>
              <a:rPr lang="zh-CN" altLang="en-US"/>
              <a:t>，可选用于计算最近邻居的算法：</a:t>
            </a:r>
            <a:r>
              <a:rPr lang="en-US" altLang="zh-CN"/>
              <a:t>‘ball_tree’</a:t>
            </a:r>
            <a:r>
              <a:rPr lang="zh-CN" altLang="en-US"/>
              <a:t>将会使用 </a:t>
            </a:r>
            <a:r>
              <a:rPr lang="en-US" altLang="zh-CN"/>
              <a:t>BallTree</a:t>
            </a:r>
            <a:r>
              <a:rPr lang="zh-CN" altLang="en-US"/>
              <a:t>，</a:t>
            </a:r>
            <a:r>
              <a:rPr lang="en-US" altLang="zh-CN"/>
              <a:t>‘kd_tree’</a:t>
            </a:r>
            <a:r>
              <a:rPr lang="zh-CN" altLang="en-US"/>
              <a:t>将使用 </a:t>
            </a:r>
            <a:r>
              <a:rPr lang="en-US" altLang="zh-CN"/>
              <a:t>KDTree</a:t>
            </a:r>
            <a:r>
              <a:rPr lang="zh-CN" altLang="en-US"/>
              <a:t>。</a:t>
            </a:r>
            <a:r>
              <a:rPr lang="en-US" altLang="zh-CN"/>
              <a:t>‘auto’</a:t>
            </a:r>
            <a:r>
              <a:rPr lang="zh-CN" altLang="en-US"/>
              <a:t>将尝试根据传递给</a:t>
            </a:r>
            <a:r>
              <a:rPr lang="en-US" altLang="zh-CN"/>
              <a:t>fit</a:t>
            </a:r>
            <a:r>
              <a:rPr lang="zh-CN" altLang="en-US"/>
              <a:t>方法的值来决定最合适的算法。 </a:t>
            </a:r>
            <a:r>
              <a:rPr lang="en-US" altLang="zh-CN"/>
              <a:t>(</a:t>
            </a:r>
            <a:r>
              <a:rPr lang="zh-CN" altLang="en-US"/>
              <a:t>不同实现方式影响效率</a:t>
            </a:r>
            <a:r>
              <a:rPr lang="en-US" altLang="zh-CN"/>
              <a:t>)</a:t>
            </a:r>
            <a:r>
              <a:rPr lang="zh-CN" altLang="en-US"/>
              <a:t/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1600" y="2132856"/>
            <a:ext cx="726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/>
              <a:t>sklearn.neighbors.</a:t>
            </a:r>
            <a:r>
              <a:rPr lang="en-US" altLang="zh-CN">
                <a:solidFill>
                  <a:srgbClr val="FF0000"/>
                </a:solidFill>
              </a:rPr>
              <a:t>KNeighborsClassifier</a:t>
            </a:r>
            <a:r>
              <a:rPr lang="en-US" altLang="zh-CN"/>
              <a:t>(n_neighbors=5,algorithm='auto')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043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74255" y="620688"/>
            <a:ext cx="5420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7030A0"/>
                </a:solidFill>
              </a:rPr>
              <a:t>k</a:t>
            </a:r>
            <a:r>
              <a:rPr kumimoji="1" lang="zh-CN" altLang="en-US" sz="3200">
                <a:solidFill>
                  <a:srgbClr val="7030A0"/>
                </a:solidFill>
              </a:rPr>
              <a:t>近邻算法实例</a:t>
            </a:r>
            <a:r>
              <a:rPr kumimoji="1" lang="en-US" altLang="zh-CN" sz="3200">
                <a:solidFill>
                  <a:srgbClr val="7030A0"/>
                </a:solidFill>
              </a:rPr>
              <a:t>-</a:t>
            </a:r>
            <a:r>
              <a:rPr kumimoji="1" lang="zh-CN" altLang="en-US" sz="3200">
                <a:solidFill>
                  <a:srgbClr val="7030A0"/>
                </a:solidFill>
              </a:rPr>
              <a:t>预测入住位置</a:t>
            </a:r>
            <a:endParaRPr kumimoji="1" lang="en-US" altLang="zh-CN" sz="3200">
              <a:solidFill>
                <a:srgbClr val="7030A0"/>
              </a:solidFill>
            </a:endParaRPr>
          </a:p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340768"/>
            <a:ext cx="6737353" cy="30469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72" y="4293096"/>
            <a:ext cx="5549280" cy="220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56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91880" y="620688"/>
            <a:ext cx="23022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数据的处理</a:t>
            </a:r>
            <a:endParaRPr kumimoji="1" lang="en-US" altLang="zh-CN" sz="3200">
              <a:solidFill>
                <a:srgbClr val="7030A0"/>
              </a:solidFill>
            </a:endParaRPr>
          </a:p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7624" y="1268760"/>
            <a:ext cx="709130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</a:t>
            </a:r>
            <a:r>
              <a:rPr kumimoji="1" lang="zh-CN" altLang="en-US"/>
              <a:t>、缩小数据集范围</a:t>
            </a:r>
            <a:endParaRPr kumimoji="1" lang="en-US" altLang="zh-CN"/>
          </a:p>
          <a:p>
            <a:r>
              <a:rPr kumimoji="1" lang="en-US" altLang="zh-CN"/>
              <a:t>DataFrame.query()</a:t>
            </a:r>
          </a:p>
          <a:p>
            <a:endParaRPr kumimoji="1" lang="en-US" altLang="zh-CN"/>
          </a:p>
          <a:p>
            <a:r>
              <a:rPr kumimoji="1" lang="en-US" altLang="zh-CN"/>
              <a:t>2</a:t>
            </a:r>
            <a:r>
              <a:rPr kumimoji="1" lang="zh-CN" altLang="en-US"/>
              <a:t>、处理日期数据</a:t>
            </a:r>
            <a:endParaRPr kumimoji="1" lang="en-US" altLang="zh-CN"/>
          </a:p>
          <a:p>
            <a:r>
              <a:rPr kumimoji="1" lang="en-US" altLang="zh-CN"/>
              <a:t>pd.to_datetime</a:t>
            </a:r>
          </a:p>
          <a:p>
            <a:r>
              <a:rPr kumimoji="1" lang="en-US" altLang="zh-CN"/>
              <a:t>pd.DatetimeIndex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3</a:t>
            </a:r>
            <a:r>
              <a:rPr kumimoji="1" lang="zh-CN" altLang="en-US"/>
              <a:t>、增加分割的日期数据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4</a:t>
            </a:r>
            <a:r>
              <a:rPr kumimoji="1" lang="zh-CN" altLang="en-US"/>
              <a:t>、删除没用的日期数据</a:t>
            </a:r>
            <a:endParaRPr kumimoji="1" lang="en-US" altLang="zh-CN"/>
          </a:p>
          <a:p>
            <a:r>
              <a:rPr kumimoji="1" lang="en-US" altLang="zh-CN"/>
              <a:t>pd.drop</a:t>
            </a:r>
          </a:p>
          <a:p>
            <a:endParaRPr kumimoji="1" lang="en-US" altLang="zh-CN"/>
          </a:p>
          <a:p>
            <a:r>
              <a:rPr kumimoji="1" lang="en-US" altLang="zh-CN"/>
              <a:t>5</a:t>
            </a:r>
            <a:r>
              <a:rPr kumimoji="1" lang="zh-CN" altLang="en-US"/>
              <a:t>、将</a:t>
            </a:r>
            <a:r>
              <a:rPr kumimoji="1" lang="zh-CN" altLang="en-US">
                <a:solidFill>
                  <a:srgbClr val="FF0000"/>
                </a:solidFill>
              </a:rPr>
              <a:t>签到位置</a:t>
            </a:r>
            <a:r>
              <a:rPr kumimoji="1" lang="zh-CN" altLang="en-US"/>
              <a:t>少于</a:t>
            </a:r>
            <a:r>
              <a:rPr kumimoji="1" lang="en-US" altLang="zh-CN"/>
              <a:t>n</a:t>
            </a:r>
            <a:r>
              <a:rPr kumimoji="1" lang="zh-CN" altLang="en-US"/>
              <a:t>个用户的删除</a:t>
            </a:r>
            <a:endParaRPr kumimoji="1" lang="en-US" altLang="zh-CN"/>
          </a:p>
          <a:p>
            <a:r>
              <a:rPr lang="en-US" altLang="zh-CN">
                <a:effectLst/>
              </a:rPr>
              <a:t>place_count</a:t>
            </a:r>
            <a:r>
              <a:rPr lang="en-US" altLang="zh-CN"/>
              <a:t> =data.groupby('place_id').aggregate(np.count_nonzero)</a:t>
            </a:r>
            <a:br>
              <a:rPr lang="en-US" altLang="zh-CN"/>
            </a:br>
            <a:r>
              <a:rPr lang="en-US" altLang="zh-CN"/>
              <a:t>tf = </a:t>
            </a:r>
            <a:r>
              <a:rPr lang="en-US" altLang="zh-CN">
                <a:effectLst/>
              </a:rPr>
              <a:t>place_count</a:t>
            </a:r>
            <a:r>
              <a:rPr lang="en-US" altLang="zh-CN"/>
              <a:t>[</a:t>
            </a:r>
            <a:r>
              <a:rPr lang="en-US" altLang="zh-CN">
                <a:effectLst/>
              </a:rPr>
              <a:t>place_count</a:t>
            </a:r>
            <a:r>
              <a:rPr lang="en-US" altLang="zh-CN"/>
              <a:t>.row_id &gt; 3].reset_index()</a:t>
            </a:r>
          </a:p>
          <a:p>
            <a:r>
              <a:rPr kumimoji="1" lang="en-US" altLang="zh-CN"/>
              <a:t>data = data[data['place_id'].isin(tf.place_id)]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49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63888" y="9087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实例流程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15816" y="2348880"/>
            <a:ext cx="43131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rgbClr val="FF0000"/>
                </a:solidFill>
              </a:rPr>
              <a:t>1</a:t>
            </a:r>
            <a:r>
              <a:rPr kumimoji="1" lang="zh-CN" altLang="en-US" sz="2400">
                <a:solidFill>
                  <a:srgbClr val="FF0000"/>
                </a:solidFill>
              </a:rPr>
              <a:t>、数据集的处理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、分割数据集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>
                <a:solidFill>
                  <a:srgbClr val="FF0000"/>
                </a:solidFill>
              </a:rPr>
              <a:t>3</a:t>
            </a:r>
            <a:r>
              <a:rPr kumimoji="1" lang="zh-CN" altLang="en-US" sz="2400">
                <a:solidFill>
                  <a:srgbClr val="FF0000"/>
                </a:solidFill>
              </a:rPr>
              <a:t>、对数据集进行标准化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en-US" altLang="zh-CN" sz="2400">
                <a:solidFill>
                  <a:srgbClr val="FF0000"/>
                </a:solidFill>
              </a:rPr>
              <a:t>4</a:t>
            </a:r>
            <a:r>
              <a:rPr kumimoji="1" lang="zh-CN" altLang="en-US" sz="2400">
                <a:solidFill>
                  <a:srgbClr val="FF0000"/>
                </a:solidFill>
              </a:rPr>
              <a:t>、</a:t>
            </a:r>
            <a:r>
              <a:rPr kumimoji="1" lang="en-US" altLang="zh-CN" sz="2400">
                <a:solidFill>
                  <a:srgbClr val="FF0000"/>
                </a:solidFill>
              </a:rPr>
              <a:t>estimator</a:t>
            </a:r>
            <a:r>
              <a:rPr kumimoji="1" lang="zh-CN" altLang="en-US" sz="2400">
                <a:solidFill>
                  <a:srgbClr val="FF0000"/>
                </a:solidFill>
              </a:rPr>
              <a:t>流程进行分类预测</a:t>
            </a:r>
          </a:p>
        </p:txBody>
      </p:sp>
    </p:spTree>
    <p:extLst>
      <p:ext uri="{BB962C8B-B14F-4D97-AF65-F5344CB8AC3E}">
        <p14:creationId xmlns:p14="http://schemas.microsoft.com/office/powerpoint/2010/main" val="160603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9872" y="76470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/>
              <a:t>课程第二天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59196" y="1700808"/>
            <a:ext cx="347082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1</a:t>
            </a:r>
            <a:r>
              <a:rPr kumimoji="1" lang="zh-CN" altLang="en-US" sz="2000"/>
              <a:t>、</a:t>
            </a:r>
            <a:r>
              <a:rPr kumimoji="1" lang="en-US" altLang="zh-CN" sz="2000"/>
              <a:t>sklearn</a:t>
            </a:r>
            <a:r>
              <a:rPr kumimoji="1" lang="zh-CN" altLang="en-US" sz="2000"/>
              <a:t>数据集与估计器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2</a:t>
            </a:r>
            <a:r>
              <a:rPr kumimoji="1" lang="zh-CN" altLang="en-US" sz="2000"/>
              <a:t>、分类算法</a:t>
            </a:r>
            <a:r>
              <a:rPr kumimoji="1" lang="en-US" altLang="zh-CN" sz="2000"/>
              <a:t>-k</a:t>
            </a:r>
            <a:r>
              <a:rPr kumimoji="1" lang="zh-CN" altLang="en-US" sz="2000"/>
              <a:t>近邻算法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3</a:t>
            </a:r>
            <a:r>
              <a:rPr kumimoji="1" lang="zh-CN" altLang="en-US" sz="2000"/>
              <a:t>、</a:t>
            </a:r>
            <a:r>
              <a:rPr kumimoji="1" lang="en-US" altLang="zh-CN" sz="2000"/>
              <a:t>k-</a:t>
            </a:r>
            <a:r>
              <a:rPr kumimoji="1" lang="zh-CN" altLang="en-US" sz="2000"/>
              <a:t>近邻算法实例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4</a:t>
            </a:r>
            <a:r>
              <a:rPr kumimoji="1" lang="zh-CN" altLang="en-US" sz="2000"/>
              <a:t>、分类模型的评估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5</a:t>
            </a:r>
            <a:r>
              <a:rPr kumimoji="1" lang="zh-CN" altLang="en-US" sz="2000"/>
              <a:t>、分类算法</a:t>
            </a:r>
            <a:r>
              <a:rPr kumimoji="1" lang="en-US" altLang="zh-CN" sz="2000"/>
              <a:t>-</a:t>
            </a:r>
            <a:r>
              <a:rPr kumimoji="1" lang="zh-CN" altLang="en-US" sz="2000"/>
              <a:t>朴素贝叶斯算法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6</a:t>
            </a:r>
            <a:r>
              <a:rPr kumimoji="1" lang="zh-CN" altLang="en-US" sz="2000"/>
              <a:t>、朴素贝叶斯算法实例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7</a:t>
            </a:r>
            <a:r>
              <a:rPr kumimoji="1" lang="zh-CN" altLang="en-US" sz="2000"/>
              <a:t>、模型的选择与调优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8</a:t>
            </a:r>
            <a:r>
              <a:rPr kumimoji="1" lang="zh-CN" altLang="en-US" sz="2000"/>
              <a:t>、决策树与随机森林</a:t>
            </a:r>
          </a:p>
        </p:txBody>
      </p:sp>
    </p:spTree>
    <p:extLst>
      <p:ext uri="{BB962C8B-B14F-4D97-AF65-F5344CB8AC3E}">
        <p14:creationId xmlns:p14="http://schemas.microsoft.com/office/powerpoint/2010/main" val="39490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51920" y="9087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问题</a:t>
            </a: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68152" y="1916832"/>
            <a:ext cx="6479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</a:t>
            </a:r>
            <a:r>
              <a:rPr kumimoji="1" lang="en-US" altLang="zh-CN" sz="2400"/>
              <a:t>k</a:t>
            </a:r>
            <a:r>
              <a:rPr kumimoji="1" lang="zh-CN" altLang="en-US" sz="2400"/>
              <a:t>值取多大？有什么影响？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k</a:t>
            </a:r>
            <a:r>
              <a:rPr kumimoji="1" lang="zh-CN" altLang="en-US" sz="2400"/>
              <a:t>值取很小：容易受异常点影响</a:t>
            </a:r>
            <a:endParaRPr kumimoji="1" lang="en-US" altLang="zh-CN" sz="2400"/>
          </a:p>
          <a:p>
            <a:r>
              <a:rPr kumimoji="1" lang="en-US" altLang="zh-CN" sz="2400"/>
              <a:t>k</a:t>
            </a:r>
            <a:r>
              <a:rPr kumimoji="1" lang="zh-CN" altLang="en-US" sz="2400"/>
              <a:t>值取很大：容易受最近数据太多导致比例变化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68152" y="3356992"/>
            <a:ext cx="2186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、性能问题？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905882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75856" y="908720"/>
            <a:ext cx="295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7030A0"/>
                </a:solidFill>
              </a:rPr>
              <a:t>k-</a:t>
            </a:r>
            <a:r>
              <a:rPr kumimoji="1" lang="zh-CN" altLang="en-US" sz="2800">
                <a:solidFill>
                  <a:srgbClr val="7030A0"/>
                </a:solidFill>
              </a:rPr>
              <a:t>近邻算法优缺点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75656" y="2276872"/>
            <a:ext cx="71481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/>
              <a:t>优点：</a:t>
            </a:r>
            <a:endParaRPr kumimoji="1"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000"/>
              <a:t>简单，易于理解，易于实现，</a:t>
            </a:r>
            <a:r>
              <a:rPr lang="zh-CN" altLang="en-US" sz="2000">
                <a:solidFill>
                  <a:srgbClr val="FF0000"/>
                </a:solidFill>
              </a:rPr>
              <a:t>无需估计参数，无需训练</a:t>
            </a:r>
            <a:endParaRPr lang="en-US" altLang="zh-CN" sz="2000">
              <a:solidFill>
                <a:srgbClr val="FF0000"/>
              </a:solidFill>
            </a:endParaRPr>
          </a:p>
          <a:p>
            <a:endParaRPr kumimoji="1" lang="en-US" altLang="zh-CN" sz="2000"/>
          </a:p>
          <a:p>
            <a:endParaRPr kumimoji="1" lang="en-US" altLang="zh-CN" sz="2000"/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000"/>
              <a:t>缺点：</a:t>
            </a:r>
            <a:endParaRPr kumimoji="1"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000"/>
              <a:t>懒惰算法，对测试样本分类时的计算量大，内存开销大</a:t>
            </a:r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000"/>
              <a:t>必须指定</a:t>
            </a:r>
            <a:r>
              <a:rPr lang="en-US" altLang="zh-CN" sz="2000"/>
              <a:t>K</a:t>
            </a:r>
            <a:r>
              <a:rPr lang="zh-CN" altLang="en-US" sz="2000"/>
              <a:t>值，</a:t>
            </a:r>
            <a:r>
              <a:rPr lang="en-US" altLang="zh-CN" sz="2000"/>
              <a:t>K</a:t>
            </a:r>
            <a:r>
              <a:rPr lang="zh-CN" altLang="en-US" sz="2000"/>
              <a:t>值选择不当则分类精度不能保证</a:t>
            </a:r>
            <a:endParaRPr lang="en-US" altLang="zh-CN" sz="2000"/>
          </a:p>
          <a:p>
            <a:pPr lvl="1"/>
            <a:endParaRPr kumimoji="1"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1475656" y="4941168"/>
            <a:ext cx="7455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zh-CN" altLang="en-US" sz="2000"/>
              <a:t>使用场景：小数据场景，几千～几万样本，具体场景具体业务</a:t>
            </a:r>
            <a:endParaRPr kumimoji="1" lang="en-US" altLang="zh-CN" sz="200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2000"/>
              <a:t>去测试 </a:t>
            </a:r>
            <a:endParaRPr kumimoji="1"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165486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75856" y="908720"/>
            <a:ext cx="2599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7030A0"/>
                </a:solidFill>
              </a:rPr>
              <a:t>k-</a:t>
            </a:r>
            <a:r>
              <a:rPr kumimoji="1" lang="zh-CN" altLang="en-US" sz="2800">
                <a:solidFill>
                  <a:srgbClr val="7030A0"/>
                </a:solidFill>
              </a:rPr>
              <a:t>近邻算法实现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19672" y="3284984"/>
            <a:ext cx="625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加快搜索速度</a:t>
            </a:r>
            <a:r>
              <a:rPr kumimoji="1" lang="en-US" altLang="zh-CN"/>
              <a:t>——</a:t>
            </a:r>
            <a:r>
              <a:rPr kumimoji="1" lang="zh-CN" altLang="en-US"/>
              <a:t>基于算法的改进</a:t>
            </a:r>
            <a:r>
              <a:rPr kumimoji="1" lang="en-US" altLang="zh-CN"/>
              <a:t>KDTree,API</a:t>
            </a:r>
            <a:r>
              <a:rPr kumimoji="1" lang="zh-CN" altLang="en-US"/>
              <a:t>接口里面有实现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45409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75856" y="836712"/>
            <a:ext cx="28328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7030A0"/>
                </a:solidFill>
              </a:rPr>
              <a:t>k</a:t>
            </a:r>
            <a:r>
              <a:rPr kumimoji="1" lang="zh-CN" altLang="en-US" sz="3200">
                <a:solidFill>
                  <a:srgbClr val="7030A0"/>
                </a:solidFill>
              </a:rPr>
              <a:t>近邻算法作业</a:t>
            </a:r>
            <a:endParaRPr kumimoji="1" lang="en-US" altLang="zh-CN" sz="3200">
              <a:solidFill>
                <a:srgbClr val="7030A0"/>
              </a:solidFill>
            </a:endParaRPr>
          </a:p>
          <a:p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75656" y="1844824"/>
            <a:ext cx="678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000"/>
              <a:t>通过</a:t>
            </a:r>
            <a:r>
              <a:rPr kumimoji="1" lang="en-US" altLang="zh-CN" sz="2000"/>
              <a:t>k-</a:t>
            </a:r>
            <a:r>
              <a:rPr kumimoji="1" lang="zh-CN" altLang="en-US" sz="2000"/>
              <a:t>近邻算法对生物物种进行分类</a:t>
            </a:r>
            <a:r>
              <a:rPr kumimoji="1" lang="en-US" altLang="zh-CN" sz="2000"/>
              <a:t>——</a:t>
            </a:r>
            <a:r>
              <a:rPr kumimoji="1" lang="zh-CN" altLang="en-US" sz="2000"/>
              <a:t>鸢尾花</a:t>
            </a:r>
            <a:r>
              <a:rPr kumimoji="1" lang="en-US" altLang="zh-CN" sz="2000"/>
              <a:t>(load_iris)</a:t>
            </a:r>
            <a:endParaRPr kumimoji="1"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53" y="2492896"/>
            <a:ext cx="8460432" cy="36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33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90" y="1340768"/>
            <a:ext cx="8625347" cy="44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7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836712"/>
            <a:ext cx="2516156" cy="4447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836712"/>
            <a:ext cx="2634726" cy="45461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87824" y="573325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判定手机的好用与否</a:t>
            </a:r>
          </a:p>
        </p:txBody>
      </p:sp>
    </p:spTree>
    <p:extLst>
      <p:ext uri="{BB962C8B-B14F-4D97-AF65-F5344CB8AC3E}">
        <p14:creationId xmlns:p14="http://schemas.microsoft.com/office/powerpoint/2010/main" val="22597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824" y="836712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>
                <a:solidFill>
                  <a:srgbClr val="0070C0"/>
                </a:solidFill>
              </a:rPr>
              <a:t>分类模型的评估</a:t>
            </a:r>
            <a:endParaRPr kumimoji="1" lang="en-US" altLang="zh-CN" sz="360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3688" y="2924944"/>
            <a:ext cx="647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/>
              <a:t>estimator.score()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/>
              <a:t>一般最常见使用的是</a:t>
            </a:r>
            <a:r>
              <a:rPr lang="zh-CN" altLang="en-US">
                <a:solidFill>
                  <a:srgbClr val="FF0000"/>
                </a:solidFill>
              </a:rPr>
              <a:t>准确率</a:t>
            </a:r>
            <a:r>
              <a:rPr lang="zh-CN" altLang="en-US"/>
              <a:t>，即预测结果正确的百分比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864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51920" y="7647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0" i="0">
                <a:solidFill>
                  <a:srgbClr val="7030A0"/>
                </a:solidFill>
                <a:effectLst/>
                <a:latin typeface="Helvetica Neue" charset="0"/>
              </a:rPr>
              <a:t>混淆矩阵</a:t>
            </a:r>
            <a:endParaRPr lang="zh-CN" altLang="en-US" sz="3200">
              <a:solidFill>
                <a:srgbClr val="7030A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636912"/>
            <a:ext cx="6071120" cy="33043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76264" y="1772816"/>
            <a:ext cx="64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在分类任务下，预测结果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(Predicted Condition)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与正确标记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(True Condition)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之间存在四种不同的组合，构成混淆矩阵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zh-CN" altLang="en-US">
                <a:solidFill>
                  <a:srgbClr val="333333"/>
                </a:solidFill>
                <a:latin typeface="Helvetica Neue" charset="0"/>
              </a:rPr>
              <a:t>适用于多分类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65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15816" y="2924944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400">
                <a:solidFill>
                  <a:srgbClr val="FF0000"/>
                </a:solidFill>
              </a:rPr>
              <a:t>为什么需要这些指标？</a:t>
            </a:r>
          </a:p>
        </p:txBody>
      </p:sp>
    </p:spTree>
    <p:extLst>
      <p:ext uri="{BB962C8B-B14F-4D97-AF65-F5344CB8AC3E}">
        <p14:creationId xmlns:p14="http://schemas.microsoft.com/office/powerpoint/2010/main" val="144296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764704"/>
            <a:ext cx="628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7030A0"/>
                </a:solidFill>
                <a:latin typeface="Helvetica Neue" charset="0"/>
              </a:rPr>
              <a:t>精确率</a:t>
            </a:r>
            <a:r>
              <a:rPr lang="en-US" altLang="zh-CN" sz="3200" b="0" i="0">
                <a:solidFill>
                  <a:srgbClr val="7030A0"/>
                </a:solidFill>
                <a:effectLst/>
                <a:latin typeface="Helvetica Neue" charset="0"/>
              </a:rPr>
              <a:t>(Precision)</a:t>
            </a:r>
            <a:r>
              <a:rPr lang="zh-CN" altLang="en-US" sz="3200" b="0" i="0">
                <a:solidFill>
                  <a:srgbClr val="7030A0"/>
                </a:solidFill>
                <a:effectLst/>
                <a:latin typeface="Helvetica Neue" charset="0"/>
              </a:rPr>
              <a:t>与召回率</a:t>
            </a:r>
            <a:r>
              <a:rPr lang="en-US" altLang="zh-CN" sz="3200" b="0" i="0">
                <a:solidFill>
                  <a:srgbClr val="7030A0"/>
                </a:solidFill>
                <a:effectLst/>
                <a:latin typeface="Helvetica Neue" charset="0"/>
              </a:rPr>
              <a:t>(Recall)</a:t>
            </a:r>
            <a:endParaRPr lang="zh-CN" altLang="en-US" sz="3200">
              <a:solidFill>
                <a:srgbClr val="7030A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9843" y="1790814"/>
            <a:ext cx="7128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/>
              <a:t>精确率：</a:t>
            </a:r>
            <a:r>
              <a:rPr lang="zh-CN" altLang="en-US">
                <a:solidFill>
                  <a:srgbClr val="FF0000"/>
                </a:solidFill>
              </a:rPr>
              <a:t>预测结果为正例</a:t>
            </a:r>
            <a:r>
              <a:rPr lang="zh-CN" altLang="en-US"/>
              <a:t>样本中真实为正例的比例（查得准）</a:t>
            </a:r>
            <a:endParaRPr lang="en-US" altLang="zh-CN"/>
          </a:p>
          <a:p>
            <a:pPr marL="285750" indent="-285750">
              <a:buFont typeface="Arial" charset="0"/>
              <a:buChar char="•"/>
            </a:pPr>
            <a:endParaRPr lang="en-US" altLang="zh-CN"/>
          </a:p>
          <a:p>
            <a:pPr marL="285750" indent="-285750">
              <a:buFont typeface="Arial" charset="0"/>
              <a:buChar char="•"/>
            </a:pPr>
            <a:endParaRPr lang="en-US" altLang="zh-CN"/>
          </a:p>
          <a:p>
            <a:pPr marL="285750" indent="-285750">
              <a:buFont typeface="Arial" charset="0"/>
              <a:buChar char="•"/>
            </a:pPr>
            <a:endParaRPr lang="en-US" altLang="zh-CN"/>
          </a:p>
          <a:p>
            <a:pPr marL="285750" indent="-285750">
              <a:buFont typeface="Arial" charset="0"/>
              <a:buChar char="•"/>
            </a:pPr>
            <a:endParaRPr lang="en-US" altLang="zh-CN"/>
          </a:p>
          <a:p>
            <a:pPr marL="285750" indent="-285750">
              <a:buFont typeface="Arial" charset="0"/>
              <a:buChar char="•"/>
            </a:pPr>
            <a:endParaRPr lang="en-US" altLang="zh-CN"/>
          </a:p>
          <a:p>
            <a:pPr marL="285750" indent="-285750">
              <a:buFont typeface="Arial" charset="0"/>
              <a:buChar char="•"/>
            </a:pPr>
            <a:endParaRPr lang="en-US" altLang="zh-CN"/>
          </a:p>
          <a:p>
            <a:pPr marL="285750" indent="-285750">
              <a:buFont typeface="Arial" charset="0"/>
              <a:buChar char="•"/>
            </a:pPr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zh-CN" altLang="en-US"/>
              <a:t>召回率：</a:t>
            </a:r>
            <a:r>
              <a:rPr lang="zh-CN" altLang="en-US">
                <a:solidFill>
                  <a:srgbClr val="FF0000"/>
                </a:solidFill>
              </a:rPr>
              <a:t>真实为正例的</a:t>
            </a:r>
            <a:r>
              <a:rPr lang="zh-CN" altLang="en-US"/>
              <a:t>样本中预测结果为正例的比例（查的全，对正样本的区分能力）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581128"/>
            <a:ext cx="3744416" cy="18164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132856"/>
            <a:ext cx="3958208" cy="18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75856" y="836712"/>
            <a:ext cx="2919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>
                <a:solidFill>
                  <a:srgbClr val="0070C0"/>
                </a:solidFill>
              </a:rPr>
              <a:t>sklearn</a:t>
            </a:r>
            <a:r>
              <a:rPr kumimoji="1" lang="zh-CN" altLang="en-US" sz="3600">
                <a:solidFill>
                  <a:srgbClr val="0070C0"/>
                </a:solidFill>
              </a:rPr>
              <a:t>数据集</a:t>
            </a:r>
            <a:endParaRPr lang="zh-CN" altLang="en-US" sz="360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9872" y="2420888"/>
            <a:ext cx="37032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1</a:t>
            </a:r>
            <a:r>
              <a:rPr kumimoji="1" lang="zh-CN" altLang="en-US" sz="2400"/>
              <a:t>、数据集划分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2</a:t>
            </a:r>
            <a:r>
              <a:rPr kumimoji="1" lang="zh-CN" altLang="en-US" sz="2400"/>
              <a:t>、</a:t>
            </a:r>
            <a:r>
              <a:rPr kumimoji="1" lang="en-US" altLang="zh-CN" sz="2400"/>
              <a:t>sklearn</a:t>
            </a:r>
            <a:r>
              <a:rPr kumimoji="1" lang="zh-CN" altLang="en-US" sz="2400"/>
              <a:t>数据集接口介绍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3</a:t>
            </a:r>
            <a:r>
              <a:rPr kumimoji="1" lang="zh-CN" altLang="en-US" sz="2400"/>
              <a:t>、</a:t>
            </a:r>
            <a:r>
              <a:rPr kumimoji="1" lang="en-US" altLang="zh-CN" sz="2400"/>
              <a:t> sklearn</a:t>
            </a:r>
            <a:r>
              <a:rPr kumimoji="1" lang="zh-CN" altLang="en-US" sz="2400"/>
              <a:t>分类数据集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2400"/>
              <a:t>4</a:t>
            </a:r>
            <a:r>
              <a:rPr kumimoji="1" lang="zh-CN" altLang="en-US" sz="2400"/>
              <a:t>、</a:t>
            </a:r>
            <a:r>
              <a:rPr kumimoji="1" lang="en-US" altLang="zh-CN" sz="2400"/>
              <a:t> sklearn</a:t>
            </a:r>
            <a:r>
              <a:rPr kumimoji="1" lang="zh-CN" altLang="en-US" sz="2400"/>
              <a:t>回归数据集</a:t>
            </a:r>
          </a:p>
        </p:txBody>
      </p:sp>
    </p:spTree>
    <p:extLst>
      <p:ext uri="{BB962C8B-B14F-4D97-AF65-F5344CB8AC3E}">
        <p14:creationId xmlns:p14="http://schemas.microsoft.com/office/powerpoint/2010/main" val="6244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63" y="3381111"/>
            <a:ext cx="5321300" cy="939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19672" y="2348880"/>
            <a:ext cx="519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其他分类标准，</a:t>
            </a:r>
            <a:r>
              <a:rPr kumimoji="1" lang="en-US" altLang="zh-CN"/>
              <a:t>F1-score</a:t>
            </a:r>
            <a:r>
              <a:rPr kumimoji="1" lang="zh-CN" altLang="en-US"/>
              <a:t>，反映了模型的稳健型</a:t>
            </a:r>
          </a:p>
        </p:txBody>
      </p:sp>
    </p:spTree>
    <p:extLst>
      <p:ext uri="{BB962C8B-B14F-4D97-AF65-F5344CB8AC3E}">
        <p14:creationId xmlns:p14="http://schemas.microsoft.com/office/powerpoint/2010/main" val="20311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59832" y="836712"/>
            <a:ext cx="3199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分类模型评估</a:t>
            </a:r>
            <a:r>
              <a:rPr kumimoji="1" lang="en-US" altLang="zh-CN" sz="3200">
                <a:solidFill>
                  <a:srgbClr val="7030A0"/>
                </a:solidFill>
              </a:rPr>
              <a:t>API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62695" y="3212976"/>
            <a:ext cx="499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/>
              <a:t>sklearn.</a:t>
            </a:r>
            <a:r>
              <a:rPr kumimoji="1" lang="en-US" altLang="zh-CN" sz="2400">
                <a:solidFill>
                  <a:srgbClr val="FF0000"/>
                </a:solidFill>
              </a:rPr>
              <a:t>metrics.classification_report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39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4325" y="2060848"/>
            <a:ext cx="81796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/>
              <a:t>sklearn.metrics.classification_report(</a:t>
            </a:r>
            <a:r>
              <a:rPr lang="en-US" altLang="zh-CN" sz="2000" i="1"/>
              <a:t>y_true</a:t>
            </a:r>
            <a:r>
              <a:rPr lang="en-US" altLang="zh-CN" sz="2000"/>
              <a:t>, </a:t>
            </a:r>
            <a:r>
              <a:rPr lang="en-US" altLang="zh-CN" sz="2000" i="1"/>
              <a:t>y_pred</a:t>
            </a:r>
            <a:r>
              <a:rPr lang="en-US" altLang="zh-CN" sz="2000"/>
              <a:t>, </a:t>
            </a:r>
            <a:r>
              <a:rPr lang="en-US" altLang="zh-CN" sz="2000" i="1"/>
              <a:t>target_names=None</a:t>
            </a:r>
            <a:r>
              <a:rPr lang="en-US" altLang="zh-CN" sz="200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/>
              <a:t>y_true</a:t>
            </a:r>
            <a:r>
              <a:rPr kumimoji="1" lang="zh-CN" altLang="en-US" sz="2000"/>
              <a:t>：真实目标值</a:t>
            </a: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/>
              <a:t>y_pred</a:t>
            </a:r>
            <a:r>
              <a:rPr kumimoji="1" lang="zh-CN" altLang="en-US" sz="2000"/>
              <a:t>：估计器预测目标值</a:t>
            </a: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/>
              <a:t>target_names</a:t>
            </a:r>
            <a:r>
              <a:rPr kumimoji="1" lang="zh-CN" altLang="en-US" sz="2000"/>
              <a:t>：目标类别名称</a:t>
            </a: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endParaRPr kumimoji="1"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/>
              <a:t>return</a:t>
            </a:r>
            <a:r>
              <a:rPr kumimoji="1" lang="zh-CN" altLang="en-US" sz="2000"/>
              <a:t>：每个类别精确率与召回率</a:t>
            </a:r>
          </a:p>
        </p:txBody>
      </p:sp>
      <p:sp>
        <p:nvSpPr>
          <p:cNvPr id="3" name="矩形 2"/>
          <p:cNvSpPr/>
          <p:nvPr/>
        </p:nvSpPr>
        <p:spPr>
          <a:xfrm>
            <a:off x="3242062" y="836712"/>
            <a:ext cx="3144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accent6">
                    <a:lumMod val="75000"/>
                  </a:schemeClr>
                </a:solidFill>
              </a:rPr>
              <a:t>classification_report</a:t>
            </a:r>
            <a:endParaRPr lang="zh-CN" alt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38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1720" y="908720"/>
            <a:ext cx="5404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>
                <a:solidFill>
                  <a:srgbClr val="0070C0"/>
                </a:solidFill>
              </a:rPr>
              <a:t>分类算法</a:t>
            </a:r>
            <a:r>
              <a:rPr kumimoji="1" lang="en-US" altLang="zh-CN" sz="3600">
                <a:solidFill>
                  <a:srgbClr val="0070C0"/>
                </a:solidFill>
              </a:rPr>
              <a:t>-</a:t>
            </a:r>
            <a:r>
              <a:rPr kumimoji="1" lang="zh-CN" altLang="en-US" sz="3600">
                <a:solidFill>
                  <a:srgbClr val="0070C0"/>
                </a:solidFill>
              </a:rPr>
              <a:t>朴素贝叶斯算法</a:t>
            </a:r>
            <a:endParaRPr kumimoji="1" lang="en-US" altLang="zh-CN" sz="360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59832" y="2492896"/>
            <a:ext cx="36760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/>
              <a:t>1</a:t>
            </a:r>
            <a:r>
              <a:rPr kumimoji="1" lang="zh-CN" altLang="en-US" sz="3200"/>
              <a:t>、概率基础</a:t>
            </a:r>
            <a:endParaRPr kumimoji="1" lang="en-US" altLang="zh-CN" sz="3200"/>
          </a:p>
          <a:p>
            <a:endParaRPr kumimoji="1" lang="en-US" altLang="zh-CN" sz="3200"/>
          </a:p>
          <a:p>
            <a:endParaRPr kumimoji="1" lang="en-US" altLang="zh-CN" sz="3200"/>
          </a:p>
          <a:p>
            <a:r>
              <a:rPr kumimoji="1" lang="en-US" altLang="zh-CN" sz="3200"/>
              <a:t>2</a:t>
            </a:r>
            <a:r>
              <a:rPr kumimoji="1" lang="zh-CN" altLang="en-US" sz="3200"/>
              <a:t>、朴素贝叶斯介绍</a:t>
            </a:r>
            <a:endParaRPr kumimoji="1" lang="en-US" altLang="zh-CN" sz="3200"/>
          </a:p>
        </p:txBody>
      </p:sp>
    </p:spTree>
    <p:extLst>
      <p:ext uri="{BB962C8B-B14F-4D97-AF65-F5344CB8AC3E}">
        <p14:creationId xmlns:p14="http://schemas.microsoft.com/office/powerpoint/2010/main" val="243791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/>
          </p:nvPr>
        </p:nvGraphicFramePr>
        <p:xfrm>
          <a:off x="1475656" y="119675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5316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789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07904" y="76470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概率基础</a:t>
            </a:r>
            <a:endParaRPr kumimoji="1" lang="en-US" altLang="zh-CN" sz="28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5776" y="2564904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/>
              <a:t>概率定义为</a:t>
            </a:r>
            <a:r>
              <a:rPr lang="zh-CN" altLang="en-US">
                <a:solidFill>
                  <a:srgbClr val="FF0000"/>
                </a:solidFill>
              </a:rPr>
              <a:t>一件事情发生的可能性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1840" y="31968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扔出一个硬币，结果头像朝上</a:t>
            </a:r>
            <a:endParaRPr lang="en-US" altLang="zh-CN" b="0" i="0">
              <a:solidFill>
                <a:srgbClr val="333333"/>
              </a:solidFill>
              <a:effectLst/>
              <a:latin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某天是晴天</a:t>
            </a:r>
          </a:p>
        </p:txBody>
      </p:sp>
    </p:spTree>
    <p:extLst>
      <p:ext uri="{BB962C8B-B14F-4D97-AF65-F5344CB8AC3E}">
        <p14:creationId xmlns:p14="http://schemas.microsoft.com/office/powerpoint/2010/main" val="611730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" y="1700808"/>
            <a:ext cx="8969584" cy="3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11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11960" y="836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35696" y="1700808"/>
            <a:ext cx="630332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</a:t>
            </a:r>
            <a:r>
              <a:rPr kumimoji="1" lang="zh-CN" altLang="en-US"/>
              <a:t>、女神喜欢的概率？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2</a:t>
            </a:r>
            <a:r>
              <a:rPr kumimoji="1" lang="zh-CN" altLang="en-US"/>
              <a:t>、</a:t>
            </a:r>
            <a:r>
              <a:rPr lang="zh-CN" altLang="en-US"/>
              <a:t>职业是程序员并且体型匀称的概率？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3</a:t>
            </a:r>
            <a:r>
              <a:rPr kumimoji="1" lang="zh-CN" altLang="en-US"/>
              <a:t>、在女神喜欢的条件下，职业是程序员的概率？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4</a:t>
            </a:r>
            <a:r>
              <a:rPr kumimoji="1" lang="zh-CN" altLang="en-US"/>
              <a:t>、在女神喜欢的条件下，职业是产品，体重是超重的概率？</a:t>
            </a:r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6401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5816" y="83671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联合概率和条件概率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619672" y="2204864"/>
                <a:ext cx="6906058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/>
                  <a:t>联合概率：</a:t>
                </a:r>
                <a:r>
                  <a:rPr lang="zh-CN" altLang="en-US"/>
                  <a:t>包含多个条件，且所有条件</a:t>
                </a:r>
                <a:r>
                  <a:rPr lang="zh-CN" altLang="en-US" b="1"/>
                  <a:t>同时</a:t>
                </a:r>
                <a:r>
                  <a:rPr lang="zh-CN" altLang="en-US"/>
                  <a:t>成立的概率</a:t>
                </a:r>
                <a:endParaRPr lang="en-US" altLang="zh-CN"/>
              </a:p>
              <a:p>
                <a:endParaRPr lang="en-US" altLang="zh-CN"/>
              </a:p>
              <a:p>
                <a:r>
                  <a:rPr lang="zh-CN" altLang="en-US"/>
                  <a:t>记作：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endParaRPr kumimoji="1" lang="en-US" altLang="zh-CN"/>
              </a:p>
              <a:p>
                <a:endParaRPr kumimoji="1" lang="en-US" altLang="zh-CN"/>
              </a:p>
              <a:p>
                <a:endParaRPr kumimoji="1" lang="en-US" altLang="zh-CN"/>
              </a:p>
              <a:p>
                <a:r>
                  <a:rPr kumimoji="1" lang="zh-CN" altLang="en-US"/>
                  <a:t>条件概率：</a:t>
                </a:r>
                <a:r>
                  <a:rPr lang="zh-CN" altLang="en-US"/>
                  <a:t>就是事件</a:t>
                </a:r>
                <a:r>
                  <a:rPr lang="en-US" altLang="zh-CN" i="1"/>
                  <a:t>A</a:t>
                </a:r>
                <a:r>
                  <a:rPr lang="zh-CN" altLang="en-US"/>
                  <a:t>在另外一个事件</a:t>
                </a:r>
                <a:r>
                  <a:rPr lang="en-US" altLang="zh-CN" i="1"/>
                  <a:t>B</a:t>
                </a:r>
                <a:r>
                  <a:rPr lang="zh-CN" altLang="en-US"/>
                  <a:t>已经发生条件下的发生概率</a:t>
                </a:r>
                <a:endParaRPr lang="en-US" altLang="zh-CN"/>
              </a:p>
              <a:p>
                <a:endParaRPr kumimoji="1" lang="en-US" altLang="zh-CN"/>
              </a:p>
              <a:p>
                <a:r>
                  <a:rPr kumimoji="1" lang="zh-CN" altLang="en-US"/>
                  <a:t>记作：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|</m:t>
                    </m:r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>
                  <a:solidFill>
                    <a:srgbClr val="FF0000"/>
                  </a:solidFill>
                </a:endParaRPr>
              </a:p>
              <a:p>
                <a:endParaRPr kumimoji="1" lang="en-US" altLang="zh-CN">
                  <a:solidFill>
                    <a:srgbClr val="FF0000"/>
                  </a:solidFill>
                </a:endParaRPr>
              </a:p>
              <a:p>
                <a:r>
                  <a:rPr kumimoji="1" lang="zh-CN" altLang="en-US"/>
                  <a:t>特性：</a:t>
                </a:r>
                <a:r>
                  <a:rPr kumimoji="1" lang="en-US" altLang="zh-CN">
                    <a:solidFill>
                      <a:srgbClr val="FF0000"/>
                    </a:solidFill>
                  </a:rPr>
                  <a:t>P(A1,A2|B) = P(A1|B)P(A2|B)</a:t>
                </a:r>
              </a:p>
              <a:p>
                <a:r>
                  <a:rPr kumimoji="1" lang="zh-CN" altLang="en-US">
                    <a:solidFill>
                      <a:srgbClr val="FF0000"/>
                    </a:solidFill>
                  </a:rPr>
                  <a:t>注意：此条件概率的成立，是由于</a:t>
                </a:r>
                <a:r>
                  <a:rPr kumimoji="1" lang="en-US" altLang="zh-CN">
                    <a:solidFill>
                      <a:srgbClr val="FF0000"/>
                    </a:solidFill>
                  </a:rPr>
                  <a:t>A1,A2</a:t>
                </a:r>
                <a:r>
                  <a:rPr kumimoji="1" lang="zh-CN" altLang="en-US">
                    <a:solidFill>
                      <a:srgbClr val="FF0000"/>
                    </a:solidFill>
                  </a:rPr>
                  <a:t>相互独立的结果</a:t>
                </a:r>
                <a:endParaRPr kumimoji="1" lang="en-US" altLang="zh-C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204864"/>
                <a:ext cx="6906058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794" t="-1607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884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91680" y="292494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如果拿到的数据全部都用来训练一个模型？</a:t>
            </a:r>
          </a:p>
        </p:txBody>
      </p:sp>
    </p:spTree>
    <p:extLst>
      <p:ext uri="{BB962C8B-B14F-4D97-AF65-F5344CB8AC3E}">
        <p14:creationId xmlns:p14="http://schemas.microsoft.com/office/powerpoint/2010/main" val="113459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43808" y="2132856"/>
            <a:ext cx="35958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P(</a:t>
            </a:r>
            <a:r>
              <a:rPr kumimoji="1" lang="zh-CN" altLang="en-US" sz="2400"/>
              <a:t>文档类别</a:t>
            </a:r>
            <a:r>
              <a:rPr kumimoji="1" lang="en-US" altLang="zh-CN" sz="2400"/>
              <a:t>1|</a:t>
            </a:r>
            <a:r>
              <a:rPr kumimoji="1" lang="zh-CN" altLang="en-US" sz="2400"/>
              <a:t>文档特征值</a:t>
            </a:r>
            <a:r>
              <a:rPr kumimoji="1" lang="en-US" altLang="zh-CN" sz="2400"/>
              <a:t>)</a:t>
            </a:r>
          </a:p>
          <a:p>
            <a:endParaRPr kumimoji="1" lang="en-US" altLang="zh-CN" sz="2400"/>
          </a:p>
          <a:p>
            <a:r>
              <a:rPr kumimoji="1" lang="en-US" altLang="zh-CN" sz="2400"/>
              <a:t>P(</a:t>
            </a:r>
            <a:r>
              <a:rPr kumimoji="1" lang="zh-CN" altLang="en-US" sz="2400"/>
              <a:t>文档类别</a:t>
            </a:r>
            <a:r>
              <a:rPr kumimoji="1" lang="en-US" altLang="zh-CN" sz="2400"/>
              <a:t>2|</a:t>
            </a:r>
            <a:r>
              <a:rPr kumimoji="1" lang="zh-CN" altLang="en-US" sz="2400"/>
              <a:t>文档特征值</a:t>
            </a:r>
            <a:r>
              <a:rPr kumimoji="1" lang="en-US" altLang="zh-CN" sz="2400"/>
              <a:t>)</a:t>
            </a:r>
          </a:p>
          <a:p>
            <a:endParaRPr kumimoji="1" lang="en-US" altLang="zh-CN" sz="2400"/>
          </a:p>
          <a:p>
            <a:r>
              <a:rPr kumimoji="1" lang="mr-IN" altLang="zh-CN" sz="2400"/>
              <a:t>…</a:t>
            </a:r>
            <a:endParaRPr kumimoji="1" lang="en-US" altLang="zh-CN" sz="2400"/>
          </a:p>
          <a:p>
            <a:r>
              <a:rPr kumimoji="1" lang="mr-IN" altLang="zh-CN" sz="2400"/>
              <a:t>…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404414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55776" y="836712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朴素贝叶斯</a:t>
            </a:r>
            <a:r>
              <a:rPr kumimoji="1" lang="en-US" altLang="zh-CN" sz="3200">
                <a:solidFill>
                  <a:srgbClr val="7030A0"/>
                </a:solidFill>
              </a:rPr>
              <a:t>-</a:t>
            </a:r>
            <a:r>
              <a:rPr kumimoji="1" lang="zh-CN" altLang="en-US" sz="3200">
                <a:solidFill>
                  <a:srgbClr val="7030A0"/>
                </a:solidFill>
              </a:rPr>
              <a:t>贝叶斯公式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551433" y="2060848"/>
                <a:ext cx="242207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>
                              <a:latin typeface="Cambria Math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kumimoji="1" lang="en-US" altLang="zh-CN" b="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e>
                              <m:r>
                                <a:rPr kumimoji="1" lang="en-US" altLang="zh-CN" b="0" i="1">
                                  <a:latin typeface="Cambria Math" charset="0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en-US" altLang="zh-CN" b="0" i="1"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𝐶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𝑊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433" y="2060848"/>
                <a:ext cx="2422073" cy="5866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840675" y="3063834"/>
                <a:ext cx="6878806" cy="2341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/>
                  <a:t>注：</a:t>
                </a:r>
                <a:r>
                  <a:rPr kumimoji="1" lang="en-US" altLang="zh-CN"/>
                  <a:t>w</a:t>
                </a:r>
                <a:r>
                  <a:rPr kumimoji="1" lang="zh-CN" altLang="en-US"/>
                  <a:t>为给定文档的特征值</a:t>
                </a:r>
                <a:r>
                  <a:rPr kumimoji="1" lang="en-US" altLang="zh-CN"/>
                  <a:t>(</a:t>
                </a:r>
                <a:r>
                  <a:rPr kumimoji="1" lang="zh-CN" altLang="en-US"/>
                  <a:t>频数统计</a:t>
                </a:r>
                <a:r>
                  <a:rPr kumimoji="1" lang="en-US" altLang="zh-CN"/>
                  <a:t>,</a:t>
                </a:r>
                <a:r>
                  <a:rPr kumimoji="1" lang="zh-CN" altLang="en-US"/>
                  <a:t>预测文档提供</a:t>
                </a:r>
                <a:r>
                  <a:rPr kumimoji="1" lang="en-US" altLang="zh-CN"/>
                  <a:t>)</a:t>
                </a:r>
                <a:r>
                  <a:rPr kumimoji="1" lang="zh-CN" altLang="en-US"/>
                  <a:t>，</a:t>
                </a:r>
                <a:r>
                  <a:rPr kumimoji="1" lang="en-US" altLang="zh-CN"/>
                  <a:t>c</a:t>
                </a:r>
                <a:r>
                  <a:rPr kumimoji="1" lang="zh-CN" altLang="en-US"/>
                  <a:t>为文档类别</a:t>
                </a:r>
                <a:endParaRPr kumimoji="1" lang="en-US" altLang="zh-CN"/>
              </a:p>
              <a:p>
                <a:endParaRPr kumimoji="1" lang="en-US" altLang="zh-CN"/>
              </a:p>
              <a:p>
                <a:endParaRPr kumimoji="1" lang="en-US" altLang="zh-CN" i="1">
                  <a:latin typeface="Cambria Math" charset="0"/>
                </a:endParaRPr>
              </a:p>
              <a:p>
                <a:r>
                  <a:rPr kumimoji="1" lang="zh-CN" altLang="en-US" i="1">
                    <a:latin typeface="Cambria Math" charset="0"/>
                  </a:rPr>
                  <a:t>公式可以理解为：</a:t>
                </a:r>
                <a:endParaRPr kumimoji="1" lang="en-US" altLang="zh-CN" i="1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>
                              <a:latin typeface="Cambria Math" charset="0"/>
                            </a:rPr>
                            <m:t>𝐹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1,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𝐹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2,…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>
                                  <a:latin typeface="Cambria Math" charset="0"/>
                                </a:rPr>
                                <m:t>𝐹</m:t>
                              </m:r>
                              <m:r>
                                <a:rPr kumimoji="1" lang="en-US" altLang="zh-CN" b="0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CN" b="0" i="1">
                                  <a:latin typeface="Cambria Math" charset="0"/>
                                </a:rPr>
                                <m:t>𝐹</m:t>
                              </m:r>
                              <m:r>
                                <a:rPr kumimoji="1" lang="en-US" altLang="zh-CN" b="0" i="1">
                                  <a:latin typeface="Cambria Math" charset="0"/>
                                </a:rPr>
                                <m:t>2,… 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𝐶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𝐹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1,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𝐹</m:t>
                          </m:r>
                          <m:r>
                            <a:rPr kumimoji="1" lang="en-US" altLang="zh-CN" b="0" i="1">
                              <a:latin typeface="Cambria Math" charset="0"/>
                            </a:rPr>
                            <m:t>2,…)</m:t>
                          </m:r>
                        </m:den>
                      </m:f>
                    </m:oMath>
                  </m:oMathPara>
                </a14:m>
                <a:endParaRPr kumimoji="1" lang="zh-CN" altLang="en-US"/>
              </a:p>
              <a:p>
                <a:r>
                  <a:rPr kumimoji="1" lang="zh-CN" altLang="en-US"/>
                  <a:t>其中</a:t>
                </a:r>
                <a:r>
                  <a:rPr kumimoji="1" lang="en-US" altLang="zh-CN"/>
                  <a:t>c</a:t>
                </a:r>
                <a:r>
                  <a:rPr kumimoji="1" lang="zh-CN" altLang="en-US"/>
                  <a:t>可以是不同类别</a:t>
                </a:r>
                <a:endParaRPr kumimoji="1" lang="en-US" altLang="zh-CN"/>
              </a:p>
              <a:p>
                <a:endParaRPr kumimoji="1" lang="en-US" altLang="zh-CN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75" y="3063834"/>
                <a:ext cx="6878806" cy="2341025"/>
              </a:xfrm>
              <a:prstGeom prst="rect">
                <a:avLst/>
              </a:prstGeom>
              <a:blipFill rotWithShape="0">
                <a:blip r:embed="rId3"/>
                <a:stretch>
                  <a:fillRect l="-798" t="-2344" r="-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485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87624" y="1556792"/>
                <a:ext cx="677153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𝐶</m:t>
                    </m:r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/>
                  <a:t>：每个文档类别的概率</a:t>
                </a:r>
                <a:r>
                  <a:rPr lang="en-US" altLang="zh-CN"/>
                  <a:t>(</a:t>
                </a:r>
                <a:r>
                  <a:rPr lang="zh-CN" altLang="en-US"/>
                  <a:t>某文档类别词数／总文档词数</a:t>
                </a:r>
                <a:r>
                  <a:rPr lang="en-US" altLang="zh-CN"/>
                  <a:t>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altLang="zh-CN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kumimoji="1" lang="zh-CN" altLang="en-US" i="1">
                    <a:latin typeface="Cambria Math" charset="0"/>
                  </a:rPr>
                  <a:t>：给定类别下特征（</a:t>
                </a:r>
                <a:r>
                  <a:rPr kumimoji="1" lang="zh-CN" altLang="en-US" i="1">
                    <a:solidFill>
                      <a:srgbClr val="FF0000"/>
                    </a:solidFill>
                    <a:latin typeface="Cambria Math" charset="0"/>
                  </a:rPr>
                  <a:t>被预测文档中出现的词</a:t>
                </a:r>
                <a:r>
                  <a:rPr kumimoji="1" lang="zh-CN" altLang="en-US" i="1">
                    <a:latin typeface="Cambria Math" charset="0"/>
                  </a:rPr>
                  <a:t>）的概率</a:t>
                </a:r>
                <a:endParaRPr kumimoji="1" lang="en-US" altLang="zh-CN" i="1">
                  <a:latin typeface="Cambria Math" charset="0"/>
                </a:endParaRPr>
              </a:p>
              <a:p>
                <a:endParaRPr kumimoji="1" lang="en-US" altLang="zh-CN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556792"/>
                <a:ext cx="6771534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630" t="-4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42668" y="2708920"/>
                <a:ext cx="712438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0"/>
                  <a:t>计算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</a:rPr>
                      <m:t>方法</m:t>
                    </m:r>
                    <m:r>
                      <a:rPr kumimoji="1" lang="zh-CN" altLang="en-US" b="0" i="1">
                        <a:latin typeface="Cambria Math" charset="0"/>
                      </a:rPr>
                      <m:t>：</m:t>
                    </m:r>
                    <m:r>
                      <a:rPr kumimoji="1" lang="en-US" altLang="zh-CN" b="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>
                            <a:latin typeface="Cambria Math" charset="0"/>
                          </a:rPr>
                          <m:t>𝐹</m:t>
                        </m:r>
                        <m:r>
                          <a:rPr kumimoji="1" lang="en-US" altLang="zh-CN" b="0" i="1">
                            <a:latin typeface="Cambria Math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b="0" i="1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b="0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>
                        <a:latin typeface="Cambria Math" charset="0"/>
                      </a:rPr>
                      <m:t>𝑁𝑖</m:t>
                    </m:r>
                    <m:r>
                      <a:rPr kumimoji="1" lang="en-US" altLang="zh-CN" b="0" i="1">
                        <a:latin typeface="Cambria Math" charset="0"/>
                      </a:rPr>
                      <m:t>/</m:t>
                    </m:r>
                    <m:r>
                      <a:rPr kumimoji="1" lang="en-US" altLang="zh-CN" b="0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en-US" altLang="zh-CN" i="1">
                    <a:solidFill>
                      <a:schemeClr val="tx1"/>
                    </a:solidFill>
                    <a:latin typeface="Cambria Math" charset="0"/>
                  </a:rPr>
                  <a:t>	</a:t>
                </a:r>
                <a:r>
                  <a:rPr kumimoji="1" lang="zh-CN" altLang="en-US">
                    <a:solidFill>
                      <a:srgbClr val="FF0000"/>
                    </a:solidFill>
                  </a:rPr>
                  <a:t>（训练文档中去计算）</a:t>
                </a:r>
                <a:endParaRPr kumimoji="1" lang="en-US" altLang="zh-CN" i="1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chemeClr val="tx1"/>
                        </a:solidFill>
                        <a:latin typeface="Cambria Math" charset="0"/>
                      </a:rPr>
                      <m:t>𝑁</m:t>
                    </m:r>
                    <m:r>
                      <a:rPr kumimoji="1" lang="en-US" altLang="zh-CN" b="0" i="1">
                        <a:latin typeface="Cambria Math" charset="0"/>
                      </a:rPr>
                      <m:t>𝑖</m:t>
                    </m:r>
                    <m:r>
                      <a:rPr kumimoji="1" lang="zh-CN" altLang="en-US" b="0" i="1">
                        <a:latin typeface="Cambria Math" charset="0"/>
                      </a:rPr>
                      <m:t>为</m:t>
                    </m:r>
                    <m:r>
                      <a:rPr kumimoji="1" lang="zh-CN" altLang="en-US" i="1">
                        <a:solidFill>
                          <a:schemeClr val="tx1"/>
                        </a:solidFill>
                        <a:latin typeface="Cambria Math" charset="0"/>
                      </a:rPr>
                      <m:t>该</m:t>
                    </m:r>
                    <m:r>
                      <a:rPr kumimoji="1" lang="en-US" altLang="zh-CN" b="0" i="1">
                        <a:solidFill>
                          <a:schemeClr val="tx1"/>
                        </a:solidFill>
                        <a:latin typeface="Cambria Math" charset="0"/>
                      </a:rPr>
                      <m:t>𝐹</m:t>
                    </m:r>
                    <m:r>
                      <a:rPr kumimoji="1" lang="en-US" altLang="zh-CN" b="0" i="1">
                        <a:solidFill>
                          <a:schemeClr val="tx1"/>
                        </a:solidFill>
                        <a:latin typeface="Cambria Math" charset="0"/>
                      </a:rPr>
                      <m:t>1词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</a:rPr>
                  <a:t>在</a:t>
                </a:r>
                <a:r>
                  <a:rPr kumimoji="1" lang="en-US" altLang="zh-CN">
                    <a:solidFill>
                      <a:schemeClr val="tx1"/>
                    </a:solidFill>
                  </a:rPr>
                  <a:t>C</a:t>
                </a:r>
                <a:r>
                  <a:rPr kumimoji="1" lang="zh-CN" altLang="en-US">
                    <a:solidFill>
                      <a:schemeClr val="tx1"/>
                    </a:solidFill>
                  </a:rPr>
                  <a:t>类别所有文档中出现的次数</a:t>
                </a:r>
                <a:endParaRPr kumimoji="1" lang="en-US" altLang="zh-CN">
                  <a:solidFill>
                    <a:schemeClr val="tx1"/>
                  </a:solidFill>
                </a:endParaRPr>
              </a:p>
              <a:p>
                <a:r>
                  <a:rPr kumimoji="1" lang="en-US" altLang="zh-CN">
                    <a:solidFill>
                      <a:schemeClr val="tx1"/>
                    </a:solidFill>
                  </a:rPr>
                  <a:t>N</a:t>
                </a:r>
                <a:r>
                  <a:rPr kumimoji="1" lang="zh-CN" altLang="en-US">
                    <a:solidFill>
                      <a:schemeClr val="tx1"/>
                    </a:solidFill>
                  </a:rPr>
                  <a:t>为所属类别</a:t>
                </a:r>
                <a:r>
                  <a:rPr kumimoji="1" lang="en-US" altLang="zh-CN">
                    <a:solidFill>
                      <a:schemeClr val="tx1"/>
                    </a:solidFill>
                  </a:rPr>
                  <a:t>C</a:t>
                </a:r>
                <a:r>
                  <a:rPr kumimoji="1" lang="zh-CN" altLang="en-US">
                    <a:solidFill>
                      <a:schemeClr val="tx1"/>
                    </a:solidFill>
                  </a:rPr>
                  <a:t>下的文档所有词出现的次数和</a:t>
                </a:r>
                <a:endParaRPr kumimoji="1" lang="en-US" altLang="zh-CN">
                  <a:solidFill>
                    <a:schemeClr val="tx1"/>
                  </a:solidFill>
                </a:endParaRPr>
              </a:p>
              <a:p>
                <a:endParaRPr kumimoji="1" lang="en-US" altLang="zh-CN"/>
              </a:p>
              <a:p>
                <a:endParaRPr kumimoji="1" lang="en-US" altLang="zh-C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68" y="2708920"/>
                <a:ext cx="7124385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684" t="-2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104405" y="114003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公式分为三个部分：</a:t>
            </a:r>
            <a:endParaRPr kumimoji="1" lang="en-US" altLang="zh-CN"/>
          </a:p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04405" y="4193108"/>
                <a:ext cx="4701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𝐹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1,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𝐹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2,…</m:t>
                        </m:r>
                      </m:e>
                    </m:d>
                    <m:r>
                      <a:rPr kumimoji="1" lang="zh-CN" altLang="en-US" b="0" i="1">
                        <a:latin typeface="Cambria Math" charset="0"/>
                      </a:rPr>
                      <m:t>    </m:t>
                    </m:r>
                    <m:r>
                      <a:rPr kumimoji="1" lang="zh-CN" altLang="en-US" i="1">
                        <a:latin typeface="Cambria Math" charset="0"/>
                      </a:rPr>
                      <m:t>预测文档</m:t>
                    </m:r>
                    <m:r>
                      <a:rPr kumimoji="1" lang="zh-CN" altLang="en-US" b="0" i="1">
                        <a:latin typeface="Cambria Math" charset="0"/>
                      </a:rPr>
                      <m:t>中</m:t>
                    </m:r>
                    <m:r>
                      <a:rPr kumimoji="1" lang="zh-CN" altLang="en-US" i="1">
                        <a:latin typeface="Cambria Math" charset="0"/>
                      </a:rPr>
                      <m:t>每个词</m:t>
                    </m:r>
                    <m:r>
                      <a:rPr kumimoji="1" lang="zh-CN" altLang="en-US" b="0" i="1">
                        <a:latin typeface="Cambria Math" charset="0"/>
                      </a:rPr>
                      <m:t>的</m:t>
                    </m:r>
                    <m:r>
                      <a:rPr kumimoji="1" lang="zh-CN" altLang="en-US" i="1">
                        <a:latin typeface="Cambria Math" charset="0"/>
                      </a:rPr>
                      <m:t>概率</m:t>
                    </m:r>
                    <m:r>
                      <a:rPr kumimoji="1" lang="zh-CN" altLang="en-US" b="0" i="1">
                        <a:latin typeface="Cambria Math" charset="0"/>
                      </a:rPr>
                      <m:t> </m:t>
                    </m:r>
                  </m:oMath>
                </a14:m>
                <a:endParaRPr kumimoji="1" lang="en-US" altLang="zh-CN" i="1">
                  <a:latin typeface="Cambria Math" charset="0"/>
                </a:endParaRPr>
              </a:p>
              <a:p>
                <a:endParaRPr kumimoji="1" lang="zh-CN" altLang="en-US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05" y="4193108"/>
                <a:ext cx="4701993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778" t="-54717" b="-27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48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609605" y="1700808"/>
          <a:ext cx="8229600" cy="2328852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388142"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zh-CN" altLang="en-US" sz="1700">
                          <a:solidFill>
                            <a:srgbClr val="222222"/>
                          </a:solidFill>
                          <a:effectLst/>
                        </a:rPr>
                        <a:t>特征</a:t>
                      </a:r>
                      <a:r>
                        <a:rPr lang="en-US" altLang="zh-CN" sz="1700">
                          <a:solidFill>
                            <a:srgbClr val="222222"/>
                          </a:solidFill>
                          <a:effectLst/>
                        </a:rPr>
                        <a:t>\</a:t>
                      </a:r>
                      <a:r>
                        <a:rPr lang="zh-CN" altLang="en-US" sz="1700">
                          <a:solidFill>
                            <a:srgbClr val="222222"/>
                          </a:solidFill>
                          <a:effectLst/>
                        </a:rPr>
                        <a:t>统计</a:t>
                      </a:r>
                    </a:p>
                  </a:txBody>
                  <a:tcPr marL="122830" marR="122830" marT="61415" marB="6141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zh-CN" altLang="en-US" sz="1700">
                          <a:solidFill>
                            <a:srgbClr val="0070C0"/>
                          </a:solidFill>
                          <a:effectLst/>
                        </a:rPr>
                        <a:t>科技</a:t>
                      </a:r>
                    </a:p>
                  </a:txBody>
                  <a:tcPr marL="122830" marR="122830" marT="61415" marB="6141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zh-CN" altLang="en-US" sz="17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娱乐</a:t>
                      </a:r>
                    </a:p>
                  </a:txBody>
                  <a:tcPr marL="122830" marR="122830" marT="61415" marB="6141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zh-CN" altLang="en-US" sz="1700">
                          <a:solidFill>
                            <a:srgbClr val="222222"/>
                          </a:solidFill>
                          <a:effectLst/>
                        </a:rPr>
                        <a:t>汇总（求和）</a:t>
                      </a:r>
                    </a:p>
                  </a:txBody>
                  <a:tcPr marL="122830" marR="122830" marT="61415" marB="6141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8142"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zh-CN" altLang="en-US" sz="1700">
                          <a:solidFill>
                            <a:srgbClr val="FF0000"/>
                          </a:solidFill>
                          <a:effectLst/>
                        </a:rPr>
                        <a:t>“商场”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solidFill>
                            <a:srgbClr val="0070C0"/>
                          </a:solidFill>
                          <a:effectLst/>
                        </a:rPr>
                        <a:t>9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51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effectLst/>
                        </a:rPr>
                        <a:t>60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8142">
                <a:tc>
                  <a:txBody>
                    <a:bodyPr/>
                    <a:lstStyle/>
                    <a:p>
                      <a:pPr fontAlgn="base" latinLnBrk="1"/>
                      <a:r>
                        <a:rPr lang="mr-IN" sz="1700">
                          <a:solidFill>
                            <a:srgbClr val="FF0000"/>
                          </a:solidFill>
                          <a:effectLst/>
                        </a:rPr>
                        <a:t>“</a:t>
                      </a:r>
                      <a:r>
                        <a:rPr lang="zh-CN" altLang="en-US" sz="1700">
                          <a:solidFill>
                            <a:srgbClr val="FF0000"/>
                          </a:solidFill>
                          <a:effectLst/>
                        </a:rPr>
                        <a:t>影院</a:t>
                      </a:r>
                      <a:r>
                        <a:rPr lang="mr-IN" sz="1700">
                          <a:solidFill>
                            <a:srgbClr val="FF0000"/>
                          </a:solidFill>
                          <a:effectLst/>
                        </a:rPr>
                        <a:t>”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solidFill>
                            <a:srgbClr val="0070C0"/>
                          </a:solidFill>
                          <a:effectLst/>
                        </a:rPr>
                        <a:t>8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56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effectLst/>
                        </a:rPr>
                        <a:t>64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8142">
                <a:tc>
                  <a:txBody>
                    <a:bodyPr/>
                    <a:lstStyle/>
                    <a:p>
                      <a:pPr fontAlgn="base" latinLnBrk="1"/>
                      <a:r>
                        <a:rPr lang="mr-IN" sz="1700">
                          <a:solidFill>
                            <a:srgbClr val="FF0000"/>
                          </a:solidFill>
                          <a:effectLst/>
                        </a:rPr>
                        <a:t>“</a:t>
                      </a:r>
                      <a:r>
                        <a:rPr lang="zh-CN" altLang="en-US" sz="1700">
                          <a:solidFill>
                            <a:srgbClr val="FF0000"/>
                          </a:solidFill>
                          <a:effectLst/>
                        </a:rPr>
                        <a:t>支付宝</a:t>
                      </a:r>
                      <a:r>
                        <a:rPr lang="mr-IN" sz="1700">
                          <a:solidFill>
                            <a:srgbClr val="FF0000"/>
                          </a:solidFill>
                          <a:effectLst/>
                        </a:rPr>
                        <a:t>”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solidFill>
                            <a:srgbClr val="0070C0"/>
                          </a:solidFill>
                          <a:effectLst/>
                        </a:rPr>
                        <a:t>20</a:t>
                      </a:r>
                      <a:endParaRPr lang="is-IS" sz="170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15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effectLst/>
                        </a:rPr>
                        <a:t>35</a:t>
                      </a:r>
                      <a:endParaRPr lang="is-IS" sz="1700">
                        <a:effectLst/>
                      </a:endParaRP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8142">
                <a:tc>
                  <a:txBody>
                    <a:bodyPr/>
                    <a:lstStyle/>
                    <a:p>
                      <a:pPr fontAlgn="base" latinLnBrk="1"/>
                      <a:r>
                        <a:rPr lang="mr-IN" sz="1700">
                          <a:solidFill>
                            <a:srgbClr val="FF0000"/>
                          </a:solidFill>
                          <a:effectLst/>
                        </a:rPr>
                        <a:t>“</a:t>
                      </a:r>
                      <a:r>
                        <a:rPr lang="zh-CN" altLang="en-US" sz="1700">
                          <a:solidFill>
                            <a:srgbClr val="FF0000"/>
                          </a:solidFill>
                          <a:effectLst/>
                        </a:rPr>
                        <a:t>云计算</a:t>
                      </a:r>
                      <a:r>
                        <a:rPr lang="mr-IN" sz="1700">
                          <a:solidFill>
                            <a:srgbClr val="FF0000"/>
                          </a:solidFill>
                          <a:effectLst/>
                        </a:rPr>
                        <a:t>”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solidFill>
                            <a:srgbClr val="0070C0"/>
                          </a:solidFill>
                          <a:effectLst/>
                        </a:rPr>
                        <a:t>63</a:t>
                      </a:r>
                      <a:endParaRPr lang="is-IS" sz="170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zh-CN" sz="1700">
                          <a:effectLst/>
                        </a:rPr>
                        <a:t>63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8142">
                <a:tc>
                  <a:txBody>
                    <a:bodyPr/>
                    <a:lstStyle/>
                    <a:p>
                      <a:pPr fontAlgn="base" latinLnBrk="1"/>
                      <a:r>
                        <a:rPr lang="zh-CN" altLang="en-US" sz="1700">
                          <a:effectLst/>
                        </a:rPr>
                        <a:t>汇总</a:t>
                      </a:r>
                      <a:r>
                        <a:rPr lang="en-US" altLang="zh-CN" sz="1700">
                          <a:effectLst/>
                        </a:rPr>
                        <a:t>(</a:t>
                      </a:r>
                      <a:r>
                        <a:rPr lang="zh-CN" altLang="en-US" sz="1700">
                          <a:effectLst/>
                        </a:rPr>
                        <a:t>求和</a:t>
                      </a:r>
                      <a:r>
                        <a:rPr lang="en-US" altLang="zh-CN" sz="1700">
                          <a:effectLst/>
                        </a:rPr>
                        <a:t>)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fi-FI" sz="1700">
                          <a:solidFill>
                            <a:srgbClr val="0070C0"/>
                          </a:solidFill>
                          <a:effectLst/>
                        </a:rPr>
                        <a:t>100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cs-CZ" sz="17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121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cs-CZ" sz="1700">
                          <a:solidFill>
                            <a:srgbClr val="7030A0"/>
                          </a:solidFill>
                          <a:effectLst/>
                        </a:rPr>
                        <a:t>221</a:t>
                      </a:r>
                    </a:p>
                  </a:txBody>
                  <a:tcPr marL="122830" marR="122830" marT="61415" marB="614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11560" y="1196752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FF0000"/>
                </a:solidFill>
              </a:rPr>
              <a:t>训练集</a:t>
            </a:r>
            <a:r>
              <a:rPr kumimoji="1" lang="zh-CN" altLang="en-US"/>
              <a:t>统计结果</a:t>
            </a:r>
            <a:r>
              <a:rPr kumimoji="1" lang="en-US" altLang="zh-CN"/>
              <a:t>(</a:t>
            </a:r>
            <a:r>
              <a:rPr kumimoji="1" lang="zh-CN" altLang="en-US"/>
              <a:t>指定统计词频</a:t>
            </a:r>
            <a:r>
              <a:rPr kumimoji="1" lang="en-US" altLang="zh-CN"/>
              <a:t>)</a:t>
            </a:r>
            <a:r>
              <a:rPr kumimoji="1" lang="zh-CN" altLang="en-US"/>
              <a:t>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9605" y="4164384"/>
            <a:ext cx="8191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现有一篇被预测文档：出现了</a:t>
            </a:r>
            <a:r>
              <a:rPr kumimoji="1" lang="zh-CN" altLang="en-US">
                <a:solidFill>
                  <a:srgbClr val="00B050"/>
                </a:solidFill>
              </a:rPr>
              <a:t>影院，支付宝，云计算</a:t>
            </a:r>
            <a:r>
              <a:rPr kumimoji="1" lang="zh-CN" altLang="en-US"/>
              <a:t>，计算属于科技、娱乐的</a:t>
            </a:r>
            <a:endParaRPr kumimoji="1" lang="en-US" altLang="zh-CN"/>
          </a:p>
          <a:p>
            <a:r>
              <a:rPr kumimoji="1" lang="zh-CN" altLang="en-US"/>
              <a:t>类别概率？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55927" y="4810715"/>
                <a:ext cx="8589403" cy="1177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/>
                  <a:t>科技：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charset="0"/>
                          </a:rPr>
                          <m:t>影</m:t>
                        </m:r>
                        <m:r>
                          <a:rPr kumimoji="1" lang="zh-CN" altLang="en-US" b="0" i="1">
                            <a:latin typeface="Cambria Math" charset="0"/>
                          </a:rPr>
                          <m:t>院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支付宝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云计算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 </m:t>
                        </m:r>
                      </m:e>
                      <m:e>
                        <m:r>
                          <a:rPr kumimoji="1" lang="zh-CN" altLang="en-US" i="1">
                            <a:latin typeface="Cambria Math" charset="0"/>
                          </a:rPr>
                          <m:t>科技</m:t>
                        </m:r>
                      </m:e>
                    </m:d>
                    <m:r>
                      <a:rPr kumimoji="1" lang="zh-CN" altLang="en-US" b="0" i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kumimoji="1" lang="en-US" altLang="zh-CN" b="0" i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kumimoji="1" lang="en-US" altLang="zh-CN" b="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charset="0"/>
                          </a:rPr>
                          <m:t>科技</m:t>
                        </m:r>
                      </m:e>
                    </m:d>
                    <m:r>
                      <a:rPr kumimoji="1" lang="en-US" altLang="zh-CN" b="0" i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0">
                            <a:latin typeface="Cambria Math" charset="0"/>
                          </a:rPr>
                          <m:t>8</m:t>
                        </m:r>
                      </m:num>
                      <m:den>
                        <m:r>
                          <a:rPr kumimoji="1" lang="en-US" altLang="zh-CN" b="0" i="0">
                            <a:latin typeface="Cambria Math" charset="0"/>
                          </a:rPr>
                          <m:t>100</m:t>
                        </m:r>
                      </m:den>
                    </m:f>
                    <m:r>
                      <a:rPr kumimoji="1" lang="en-US" altLang="zh-CN" b="0" i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kumimoji="1" lang="en-US" altLang="zh-CN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0">
                            <a:latin typeface="Cambria Math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0">
                            <a:latin typeface="Cambria Math" charset="0"/>
                          </a:rPr>
                          <m:t>100</m:t>
                        </m:r>
                      </m:den>
                    </m:f>
                    <m:r>
                      <a:rPr kumimoji="1" lang="en-US" altLang="zh-CN" b="0" i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kumimoji="1" lang="en-US" altLang="zh-CN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0">
                            <a:latin typeface="Cambria Math" charset="0"/>
                          </a:rPr>
                          <m:t>63</m:t>
                        </m:r>
                      </m:num>
                      <m:den>
                        <m:r>
                          <a:rPr kumimoji="1" lang="en-US" altLang="zh-CN" b="0" i="0">
                            <a:latin typeface="Cambria Math" charset="0"/>
                          </a:rPr>
                          <m:t>100</m:t>
                        </m:r>
                      </m:den>
                    </m:f>
                    <m:r>
                      <a:rPr kumimoji="1" lang="en-US" altLang="zh-CN" b="0" i="0">
                        <a:latin typeface="Cambria Math" charset="0"/>
                      </a:rPr>
                      <m:t>∗(</m:t>
                    </m:r>
                    <m:f>
                      <m:fPr>
                        <m:ctrlPr>
                          <a:rPr kumimoji="1" lang="en-US" altLang="zh-CN" b="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0">
                            <a:latin typeface="Cambria Math" charset="0"/>
                          </a:rPr>
                          <m:t>100</m:t>
                        </m:r>
                      </m:num>
                      <m:den>
                        <m:r>
                          <a:rPr kumimoji="1" lang="en-US" altLang="zh-CN" b="0" i="0">
                            <a:latin typeface="Cambria Math" charset="0"/>
                          </a:rPr>
                          <m:t>221</m:t>
                        </m:r>
                      </m:den>
                    </m:f>
                    <m:r>
                      <a:rPr kumimoji="1" lang="en-US" altLang="zh-CN" b="0" i="0">
                        <a:latin typeface="Cambria Math" charset="0"/>
                      </a:rPr>
                      <m:t>) </m:t>
                    </m:r>
                  </m:oMath>
                </a14:m>
                <a:r>
                  <a:rPr kumimoji="1" lang="en-US" altLang="zh-CN"/>
                  <a:t>=0.00456109</a:t>
                </a:r>
              </a:p>
              <a:p>
                <a:endParaRPr kumimoji="1" lang="en-US" altLang="zh-CN"/>
              </a:p>
              <a:p>
                <a:r>
                  <a:rPr kumimoji="1" lang="zh-CN" altLang="en-US"/>
                  <a:t>娱乐：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charset="0"/>
                          </a:rPr>
                          <m:t>影</m:t>
                        </m:r>
                        <m:r>
                          <a:rPr kumimoji="1" lang="zh-CN" altLang="en-US" b="0" i="1">
                            <a:latin typeface="Cambria Math" charset="0"/>
                          </a:rPr>
                          <m:t>院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支付宝</m:t>
                        </m:r>
                        <m:r>
                          <a:rPr kumimoji="1" lang="en-US" altLang="zh-CN" b="0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云计算</m:t>
                        </m:r>
                      </m:e>
                      <m:e>
                        <m:r>
                          <a:rPr kumimoji="1" lang="zh-CN" altLang="en-US" i="1">
                            <a:latin typeface="Cambria Math" charset="0"/>
                          </a:rPr>
                          <m:t>娱乐</m:t>
                        </m:r>
                      </m:e>
                    </m:d>
                    <m:r>
                      <a:rPr kumimoji="1" lang="zh-CN" altLang="en-US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charset="0"/>
                          </a:rPr>
                          <m:t>娱乐</m:t>
                        </m:r>
                      </m:e>
                    </m:d>
                    <m:r>
                      <a:rPr kumimoji="1" lang="en-US" altLang="zh-CN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0">
                            <a:latin typeface="Cambria Math" charset="0"/>
                          </a:rPr>
                          <m:t>56</m:t>
                        </m:r>
                      </m:num>
                      <m:den>
                        <m:r>
                          <a:rPr kumimoji="1" lang="en-US" altLang="zh-CN">
                            <a:latin typeface="Cambria Math" charset="0"/>
                          </a:rPr>
                          <m:t>1</m:t>
                        </m:r>
                        <m:r>
                          <a:rPr kumimoji="1" lang="en-US" altLang="zh-CN" b="0" i="1">
                            <a:latin typeface="Cambria Math" charset="0"/>
                          </a:rPr>
                          <m:t>21</m:t>
                        </m:r>
                      </m:den>
                    </m:f>
                    <m:r>
                      <a:rPr kumimoji="1" lang="en-US" altLang="zh-CN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0">
                            <a:latin typeface="Cambria Math" charset="0"/>
                          </a:rPr>
                          <m:t>15</m:t>
                        </m:r>
                      </m:num>
                      <m:den>
                        <m:r>
                          <a:rPr kumimoji="1" lang="en-US" altLang="zh-CN">
                            <a:latin typeface="Cambria Math" charset="0"/>
                          </a:rPr>
                          <m:t>1</m:t>
                        </m:r>
                        <m:r>
                          <a:rPr kumimoji="1" lang="en-US" altLang="zh-CN" b="0" i="1">
                            <a:latin typeface="Cambria Math" charset="0"/>
                          </a:rPr>
                          <m:t>21</m:t>
                        </m:r>
                      </m:den>
                    </m:f>
                    <m:r>
                      <a:rPr kumimoji="1" lang="en-US" altLang="zh-CN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0">
                            <a:latin typeface="Cambria Math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>
                            <a:latin typeface="Cambria Math" charset="0"/>
                          </a:rPr>
                          <m:t>1</m:t>
                        </m:r>
                        <m:r>
                          <a:rPr kumimoji="1" lang="en-US" altLang="zh-CN" b="0" i="1">
                            <a:latin typeface="Cambria Math" charset="0"/>
                          </a:rPr>
                          <m:t>21</m:t>
                        </m:r>
                      </m:den>
                    </m:f>
                    <m:r>
                      <a:rPr kumimoji="1" lang="en-US" altLang="zh-CN"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>
                                <a:latin typeface="Cambria Math" charset="0"/>
                              </a:rPr>
                              <m:t>1</m:t>
                            </m:r>
                            <m:r>
                              <a:rPr kumimoji="1" lang="en-US" altLang="zh-CN" b="0" i="1">
                                <a:latin typeface="Cambria Math" charset="0"/>
                              </a:rPr>
                              <m:t>21</m:t>
                            </m:r>
                          </m:num>
                          <m:den>
                            <m:r>
                              <a:rPr kumimoji="1" lang="en-US" altLang="zh-CN">
                                <a:latin typeface="Cambria Math" charset="0"/>
                              </a:rPr>
                              <m:t>221</m:t>
                            </m:r>
                          </m:den>
                        </m:f>
                      </m:e>
                    </m:d>
                    <m:r>
                      <a:rPr kumimoji="1" lang="en-US" altLang="zh-CN" b="0" i="1">
                        <a:latin typeface="Cambria Math" charset="0"/>
                      </a:rPr>
                      <m:t>=0</m:t>
                    </m:r>
                    <m:r>
                      <a:rPr kumimoji="1" lang="en-US" altLang="zh-CN">
                        <a:latin typeface="Cambria Math" charset="0"/>
                      </a:rPr>
                      <m:t> </m:t>
                    </m:r>
                  </m:oMath>
                </a14:m>
                <a:endParaRPr kumimoji="1" lang="en-US" altLang="zh-CN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27" y="4810715"/>
                <a:ext cx="8589403" cy="1177310"/>
              </a:xfrm>
              <a:prstGeom prst="rect">
                <a:avLst/>
              </a:prstGeom>
              <a:blipFill rotWithShape="0">
                <a:blip r:embed="rId2"/>
                <a:stretch>
                  <a:fillRect l="-568" t="-25389" b="-32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55927" y="6093296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0070C0"/>
                </a:solidFill>
              </a:rPr>
              <a:t>思考：属于某个类别为</a:t>
            </a:r>
            <a:r>
              <a:rPr kumimoji="1" lang="en-US" altLang="zh-CN">
                <a:solidFill>
                  <a:srgbClr val="0070C0"/>
                </a:solidFill>
              </a:rPr>
              <a:t>0</a:t>
            </a:r>
            <a:r>
              <a:rPr kumimoji="1" lang="zh-CN" altLang="en-US">
                <a:solidFill>
                  <a:srgbClr val="0070C0"/>
                </a:solidFill>
              </a:rPr>
              <a:t>，合适吗？</a:t>
            </a:r>
          </a:p>
        </p:txBody>
      </p:sp>
    </p:spTree>
    <p:extLst>
      <p:ext uri="{BB962C8B-B14F-4D97-AF65-F5344CB8AC3E}">
        <p14:creationId xmlns:p14="http://schemas.microsoft.com/office/powerpoint/2010/main" val="164424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1920" y="8367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FF0000"/>
                </a:solidFill>
              </a:rPr>
              <a:t>拉普拉斯平滑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83568" y="1628800"/>
                <a:ext cx="8149988" cy="3542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en-US" altLang="zh-CN"/>
              </a:p>
              <a:p>
                <a:r>
                  <a:rPr kumimoji="1" lang="zh-CN" altLang="en-US"/>
                  <a:t>问题：从上面的例子我们得到娱乐概率为</a:t>
                </a:r>
                <a:r>
                  <a:rPr kumimoji="1" lang="en-US" altLang="zh-CN"/>
                  <a:t>0</a:t>
                </a:r>
                <a:r>
                  <a:rPr kumimoji="1" lang="zh-CN" altLang="en-US"/>
                  <a:t>，这是不合理的，如果词频列表里面</a:t>
                </a:r>
                <a:endParaRPr kumimoji="1" lang="en-US" altLang="zh-CN"/>
              </a:p>
              <a:p>
                <a:r>
                  <a:rPr kumimoji="1" lang="zh-CN" altLang="en-US"/>
                  <a:t>有很多出现次数都为</a:t>
                </a:r>
                <a:r>
                  <a:rPr kumimoji="1" lang="en-US" altLang="zh-CN"/>
                  <a:t>0</a:t>
                </a:r>
                <a:r>
                  <a:rPr kumimoji="1" lang="zh-CN" altLang="en-US"/>
                  <a:t>，很可能计算结果都为零</a:t>
                </a:r>
                <a:endParaRPr kumimoji="1" lang="en-US" altLang="zh-CN"/>
              </a:p>
              <a:p>
                <a:endParaRPr kumimoji="1" lang="en-US" altLang="zh-CN"/>
              </a:p>
              <a:p>
                <a:endParaRPr kumimoji="1" lang="en-US" altLang="zh-CN"/>
              </a:p>
              <a:p>
                <a:endParaRPr kumimoji="1" lang="en-US" altLang="zh-CN"/>
              </a:p>
              <a:p>
                <a:endParaRPr kumimoji="1" lang="en-US" altLang="zh-CN"/>
              </a:p>
              <a:p>
                <a:r>
                  <a:rPr kumimoji="1" lang="zh-CN" altLang="en-US"/>
                  <a:t>解决方法：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拉普拉斯平滑系数</a:t>
                </a:r>
                <a:endParaRPr lang="en-US" altLang="zh-CN" b="1">
                  <a:solidFill>
                    <a:srgbClr val="FF0000"/>
                  </a:solidFill>
                </a:endParaRPr>
              </a:p>
              <a:p>
                <a:r>
                  <a:rPr kumimoji="1" lang="en-US" altLang="zh-CN" b="1">
                    <a:solidFill>
                      <a:srgbClr val="FF0000"/>
                    </a:solidFill>
                  </a:rPr>
                  <a:t>		</a:t>
                </a:r>
                <a:endParaRPr kumimoji="1" lang="en-US" altLang="zh-CN" i="1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𝐹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>
                            <a:latin typeface="Cambria Math" charset="0"/>
                          </a:rPr>
                          <m:t>𝑁𝑖</m:t>
                        </m:r>
                        <m:r>
                          <a:rPr kumimoji="1" lang="en-US" altLang="zh-CN" b="0" i="1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kumimoji="1" lang="en-US" altLang="zh-CN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kumimoji="1" lang="en-US" altLang="zh-CN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kumimoji="1" lang="en-US" altLang="zh-CN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1" lang="en-US" altLang="zh-CN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  </m:t>
                    </m:r>
                  </m:oMath>
                </a14:m>
                <a:endParaRPr kumimoji="1" lang="en-US" altLang="zh-CN" b="0" i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en-US" altLang="zh-CN" i="1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zh-CN" altLang="en-US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为</m:t>
                    </m:r>
                    <m:r>
                      <a:rPr kumimoji="1" lang="zh-CN" alt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指定</m:t>
                    </m:r>
                    <m:r>
                      <a:rPr kumimoji="1" lang="zh-CN" altLang="en-US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的</m:t>
                    </m:r>
                    <m:r>
                      <a:rPr kumimoji="1" lang="zh-CN" alt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系数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</a:rPr>
                  <a:t>一般为</a:t>
                </a:r>
                <a:r>
                  <a:rPr kumimoji="1" lang="en-US" altLang="zh-CN">
                    <a:solidFill>
                      <a:schemeClr val="tx1"/>
                    </a:solidFill>
                  </a:rPr>
                  <a:t>1</a:t>
                </a:r>
                <a:r>
                  <a:rPr kumimoji="1" lang="zh-CN" altLang="en-US">
                    <a:solidFill>
                      <a:schemeClr val="tx1"/>
                    </a:solidFill>
                  </a:rPr>
                  <a:t>，</a:t>
                </a:r>
                <a:r>
                  <a:rPr kumimoji="1" lang="en-US" altLang="zh-CN">
                    <a:solidFill>
                      <a:schemeClr val="tx1"/>
                    </a:solidFill>
                  </a:rPr>
                  <a:t>m</a:t>
                </a:r>
                <a:r>
                  <a:rPr kumimoji="1" lang="zh-CN" altLang="en-US">
                    <a:solidFill>
                      <a:schemeClr val="tx1"/>
                    </a:solidFill>
                  </a:rPr>
                  <a:t>为训练文档中统计出的</a:t>
                </a:r>
                <a:r>
                  <a:rPr kumimoji="1" lang="zh-CN" altLang="en-US">
                    <a:solidFill>
                      <a:srgbClr val="FF0000"/>
                    </a:solidFill>
                  </a:rPr>
                  <a:t>特征词</a:t>
                </a:r>
                <a:r>
                  <a:rPr kumimoji="1" lang="zh-CN" altLang="en-US">
                    <a:solidFill>
                      <a:schemeClr val="tx1"/>
                    </a:solidFill>
                  </a:rPr>
                  <a:t>个数</a:t>
                </a:r>
                <a:endParaRPr kumimoji="1" lang="en-US" altLang="zh-CN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628800"/>
                <a:ext cx="8149988" cy="3542252"/>
              </a:xfrm>
              <a:prstGeom prst="rect">
                <a:avLst/>
              </a:prstGeom>
              <a:blipFill rotWithShape="0">
                <a:blip r:embed="rId2"/>
                <a:stretch>
                  <a:fillRect l="-598" b="-1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1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39752" y="908720"/>
            <a:ext cx="48109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rgbClr val="7030A0"/>
                </a:solidFill>
              </a:rPr>
              <a:t>sklearn</a:t>
            </a:r>
            <a:r>
              <a:rPr kumimoji="1" lang="zh-CN" altLang="en-US" sz="3200">
                <a:solidFill>
                  <a:srgbClr val="7030A0"/>
                </a:solidFill>
              </a:rPr>
              <a:t>朴素贝叶斯实现</a:t>
            </a:r>
            <a:r>
              <a:rPr kumimoji="1" lang="en-US" altLang="zh-CN" sz="3200">
                <a:solidFill>
                  <a:srgbClr val="7030A0"/>
                </a:solidFill>
              </a:rPr>
              <a:t>API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98110" y="3140968"/>
            <a:ext cx="50942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/>
              <a:t>sklearn.naive_bayes.</a:t>
            </a:r>
            <a:r>
              <a:rPr lang="en-US" altLang="zh-CN" sz="2400">
                <a:solidFill>
                  <a:srgbClr val="FF0000"/>
                </a:solidFill>
              </a:rPr>
              <a:t>MultinomialNB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533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91680" y="2420888"/>
            <a:ext cx="6586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/>
              <a:t>sklearn.naive_bayes.MultinomialNB(</a:t>
            </a:r>
            <a:r>
              <a:rPr lang="en-US" altLang="zh-CN" sz="2400" i="1"/>
              <a:t>alpha = 1.0</a:t>
            </a:r>
            <a:r>
              <a:rPr lang="en-US" altLang="zh-CN" sz="240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kumimoji="1" lang="zh-CN" altLang="en-US" sz="2400"/>
              <a:t>朴素贝叶斯分类</a:t>
            </a:r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kumimoji="1" lang="en-US" altLang="zh-CN" sz="2400"/>
              <a:t>alpha</a:t>
            </a:r>
            <a:r>
              <a:rPr kumimoji="1" lang="zh-CN" altLang="en-US" sz="2400"/>
              <a:t>：拉普拉斯平滑系数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47864" y="836712"/>
            <a:ext cx="239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accent6">
                    <a:lumMod val="75000"/>
                  </a:schemeClr>
                </a:solidFill>
              </a:rPr>
              <a:t>MultinomialNB</a:t>
            </a:r>
            <a:endParaRPr kumimoji="1" lang="zh-CN" alt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77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5776" y="836712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>
                <a:solidFill>
                  <a:srgbClr val="0070C0"/>
                </a:solidFill>
              </a:rPr>
              <a:t>朴素贝叶斯算法案例</a:t>
            </a:r>
            <a:endParaRPr kumimoji="1" lang="en-US" altLang="zh-CN" sz="360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79712" y="3140968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/>
              <a:t>sklearn20</a:t>
            </a:r>
            <a:r>
              <a:rPr kumimoji="1" lang="zh-CN" altLang="en-US"/>
              <a:t>类新闻分类</a:t>
            </a:r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20</a:t>
            </a:r>
            <a:r>
              <a:rPr lang="zh-CN" altLang="en-US"/>
              <a:t>个新闻组数据集包含</a:t>
            </a:r>
            <a:r>
              <a:rPr lang="en-US" altLang="zh-CN"/>
              <a:t>20</a:t>
            </a:r>
            <a:r>
              <a:rPr lang="zh-CN" altLang="en-US"/>
              <a:t>个主题的</a:t>
            </a:r>
            <a:r>
              <a:rPr lang="en-US" altLang="zh-CN"/>
              <a:t>18000</a:t>
            </a:r>
            <a:r>
              <a:rPr lang="zh-CN" altLang="en-US"/>
              <a:t>个新闻组帖子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03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43808" y="908720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朴素贝叶斯案例流程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43808" y="2492896"/>
            <a:ext cx="40219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</a:t>
            </a:r>
            <a:r>
              <a:rPr kumimoji="1" lang="zh-CN" altLang="en-US"/>
              <a:t>、加载</a:t>
            </a:r>
            <a:r>
              <a:rPr kumimoji="1" lang="en-US" altLang="zh-CN"/>
              <a:t>20</a:t>
            </a:r>
            <a:r>
              <a:rPr kumimoji="1" lang="zh-CN" altLang="en-US"/>
              <a:t>类新闻数据，并进行分割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2</a:t>
            </a:r>
            <a:r>
              <a:rPr kumimoji="1" lang="zh-CN" altLang="en-US"/>
              <a:t>、生成文章特征词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3</a:t>
            </a:r>
            <a:r>
              <a:rPr kumimoji="1" lang="zh-CN" altLang="en-US"/>
              <a:t>、朴素贝叶斯</a:t>
            </a:r>
            <a:r>
              <a:rPr kumimoji="1" lang="en-US" altLang="zh-CN"/>
              <a:t>estimator</a:t>
            </a:r>
            <a:r>
              <a:rPr kumimoji="1" lang="zh-CN" altLang="en-US"/>
              <a:t>流程进行预估</a:t>
            </a:r>
          </a:p>
        </p:txBody>
      </p:sp>
    </p:spTree>
    <p:extLst>
      <p:ext uri="{BB962C8B-B14F-4D97-AF65-F5344CB8AC3E}">
        <p14:creationId xmlns:p14="http://schemas.microsoft.com/office/powerpoint/2010/main" val="1257750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5776" y="836712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朴素贝叶斯分类优缺点</a:t>
            </a:r>
            <a:endParaRPr kumimoji="1" lang="en-US" altLang="zh-CN" sz="32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8779" y="2101932"/>
            <a:ext cx="69365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优点：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zh-CN" altLang="en-US"/>
              <a:t>朴素贝叶斯模型发源于古典数学理论，有稳定的分类效率。</a:t>
            </a:r>
            <a:endParaRPr lang="en-US" altLang="zh-CN"/>
          </a:p>
          <a:p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zh-CN" altLang="en-US"/>
              <a:t>对缺失数据不太敏感，算法也比较简单，常用于文本分类。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/>
              <a:t>分类准确度高，速度快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8779" y="3893453"/>
            <a:ext cx="7683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缺点：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zh-CN" altLang="en-US"/>
              <a:t>需要知道</a:t>
            </a:r>
            <a:r>
              <a:rPr lang="zh-CN" altLang="en-US">
                <a:solidFill>
                  <a:srgbClr val="FF0000"/>
                </a:solidFill>
              </a:rPr>
              <a:t>先验概率</a:t>
            </a:r>
            <a:r>
              <a:rPr lang="en-US" altLang="zh-CN">
                <a:solidFill>
                  <a:srgbClr val="FF0000"/>
                </a:solidFill>
              </a:rPr>
              <a:t>P(F1,F2,</a:t>
            </a:r>
            <a:r>
              <a:rPr lang="mr-IN" altLang="zh-CN">
                <a:solidFill>
                  <a:srgbClr val="FF0000"/>
                </a:solidFill>
              </a:rPr>
              <a:t>…</a:t>
            </a:r>
            <a:r>
              <a:rPr lang="en-US" altLang="zh-CN">
                <a:solidFill>
                  <a:srgbClr val="FF0000"/>
                </a:solidFill>
              </a:rPr>
              <a:t>|C)</a:t>
            </a:r>
            <a:r>
              <a:rPr lang="zh-CN" altLang="en-US"/>
              <a:t>，因此在某些时候会由于假设的先验</a:t>
            </a:r>
            <a:endParaRPr lang="en-US" altLang="zh-CN"/>
          </a:p>
          <a:p>
            <a:pPr lvl="1"/>
            <a:r>
              <a:rPr lang="zh-CN" altLang="en-US"/>
              <a:t>模型的原因导致预测效果不佳。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205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91880" y="9087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数据集划分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63688" y="2492896"/>
            <a:ext cx="63401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/>
              <a:t>机器学习一般的数据集会划分为两个部分：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zh-CN" altLang="en-US" sz="2000"/>
              <a:t>训练数据：用于训练，</a:t>
            </a:r>
            <a:r>
              <a:rPr kumimoji="1" lang="zh-CN" altLang="en-US" sz="2000">
                <a:solidFill>
                  <a:srgbClr val="FF0000"/>
                </a:solidFill>
              </a:rPr>
              <a:t>构建模型</a:t>
            </a:r>
            <a:endParaRPr kumimoji="1" lang="en-US" altLang="zh-CN" sz="2000">
              <a:solidFill>
                <a:srgbClr val="FF0000"/>
              </a:solidFill>
            </a:endParaRPr>
          </a:p>
          <a:p>
            <a:endParaRPr kumimoji="1" lang="en-US" altLang="zh-CN" sz="2000"/>
          </a:p>
          <a:p>
            <a:r>
              <a:rPr kumimoji="1" lang="zh-CN" altLang="en-US" sz="2000"/>
              <a:t>测试数据：在模型检验时使用，用于</a:t>
            </a:r>
            <a:r>
              <a:rPr kumimoji="1" lang="zh-CN" altLang="en-US" sz="2000">
                <a:solidFill>
                  <a:srgbClr val="FF0000"/>
                </a:solidFill>
              </a:rPr>
              <a:t>评估模型是否有效</a:t>
            </a:r>
          </a:p>
        </p:txBody>
      </p:sp>
    </p:spTree>
    <p:extLst>
      <p:ext uri="{BB962C8B-B14F-4D97-AF65-F5344CB8AC3E}">
        <p14:creationId xmlns:p14="http://schemas.microsoft.com/office/powerpoint/2010/main" val="16542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9792" y="83671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>
                <a:solidFill>
                  <a:srgbClr val="0070C0"/>
                </a:solidFill>
              </a:rPr>
              <a:t>模型的选择与调优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99263" y="2780928"/>
            <a:ext cx="1879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en-US" altLang="zh-CN" sz="2400"/>
              <a:t>1</a:t>
            </a:r>
            <a:r>
              <a:rPr kumimoji="1" lang="zh-CN" altLang="en-US" sz="2400"/>
              <a:t>、交叉验证</a:t>
            </a:r>
            <a:endParaRPr kumimoji="1" lang="en-US" altLang="zh-CN" sz="24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en-US" altLang="zh-CN" sz="24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en-US" altLang="zh-CN" sz="240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en-US" altLang="zh-CN" sz="2400"/>
              <a:t>2</a:t>
            </a:r>
            <a:r>
              <a:rPr kumimoji="1" lang="zh-CN" altLang="en-US" sz="2400"/>
              <a:t>、网格搜索</a:t>
            </a:r>
          </a:p>
        </p:txBody>
      </p:sp>
    </p:spTree>
    <p:extLst>
      <p:ext uri="{BB962C8B-B14F-4D97-AF65-F5344CB8AC3E}">
        <p14:creationId xmlns:p14="http://schemas.microsoft.com/office/powerpoint/2010/main" val="1513921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9672" y="2924944"/>
            <a:ext cx="6442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交叉验证：为了让被评估的模型更加准确可信</a:t>
            </a:r>
          </a:p>
        </p:txBody>
      </p:sp>
    </p:spTree>
    <p:extLst>
      <p:ext uri="{BB962C8B-B14F-4D97-AF65-F5344CB8AC3E}">
        <p14:creationId xmlns:p14="http://schemas.microsoft.com/office/powerpoint/2010/main" val="1086787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5856" y="83671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交叉验证过程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7" y="3573016"/>
            <a:ext cx="6937976" cy="22376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9592" y="1733797"/>
            <a:ext cx="7822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交叉验证：将拿到的数据，分为训练和验证集。以下图为例：将数据分</a:t>
            </a:r>
            <a:endParaRPr kumimoji="1" lang="en-US" altLang="zh-CN"/>
          </a:p>
          <a:p>
            <a:r>
              <a:rPr kumimoji="1" lang="zh-CN" altLang="en-US"/>
              <a:t>成</a:t>
            </a:r>
            <a:r>
              <a:rPr kumimoji="1" lang="en-US" altLang="zh-CN"/>
              <a:t>5</a:t>
            </a:r>
            <a:r>
              <a:rPr kumimoji="1" lang="zh-CN" altLang="en-US"/>
              <a:t>份，其中一份作为验证集。然后经过</a:t>
            </a:r>
            <a:r>
              <a:rPr kumimoji="1" lang="en-US" altLang="zh-CN"/>
              <a:t>5</a:t>
            </a:r>
            <a:r>
              <a:rPr kumimoji="1" lang="zh-CN" altLang="en-US"/>
              <a:t>次</a:t>
            </a:r>
            <a:r>
              <a:rPr kumimoji="1" lang="en-US" altLang="zh-CN"/>
              <a:t>(</a:t>
            </a:r>
            <a:r>
              <a:rPr kumimoji="1" lang="zh-CN" altLang="en-US"/>
              <a:t>组</a:t>
            </a:r>
            <a:r>
              <a:rPr kumimoji="1" lang="en-US" altLang="zh-CN"/>
              <a:t>)</a:t>
            </a:r>
            <a:r>
              <a:rPr kumimoji="1" lang="zh-CN" altLang="en-US"/>
              <a:t>的测试，每次都更换不同</a:t>
            </a:r>
            <a:endParaRPr kumimoji="1" lang="en-US" altLang="zh-CN"/>
          </a:p>
          <a:p>
            <a:r>
              <a:rPr kumimoji="1" lang="zh-CN" altLang="en-US"/>
              <a:t>的验证集。即得到</a:t>
            </a:r>
            <a:r>
              <a:rPr kumimoji="1" lang="en-US" altLang="zh-CN"/>
              <a:t>5</a:t>
            </a:r>
            <a:r>
              <a:rPr kumimoji="1" lang="zh-CN" altLang="en-US"/>
              <a:t>组模型的结果，取平均值作为最终结果。又称</a:t>
            </a:r>
            <a:r>
              <a:rPr kumimoji="1" lang="en-US" altLang="zh-CN"/>
              <a:t>5</a:t>
            </a:r>
            <a:r>
              <a:rPr kumimoji="1" lang="zh-CN" altLang="en-US"/>
              <a:t>折交叉</a:t>
            </a:r>
            <a:endParaRPr kumimoji="1" lang="en-US" altLang="zh-CN"/>
          </a:p>
          <a:p>
            <a:r>
              <a:rPr kumimoji="1" lang="zh-CN" altLang="en-US"/>
              <a:t>验证。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85834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60848"/>
            <a:ext cx="4223618" cy="28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7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7784" y="836712"/>
            <a:ext cx="4003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超参数搜索</a:t>
            </a:r>
            <a:r>
              <a:rPr kumimoji="1" lang="en-US" altLang="zh-CN" sz="3200">
                <a:solidFill>
                  <a:srgbClr val="7030A0"/>
                </a:solidFill>
              </a:rPr>
              <a:t>-</a:t>
            </a:r>
            <a:r>
              <a:rPr kumimoji="1" lang="zh-CN" altLang="en-US" sz="3200">
                <a:solidFill>
                  <a:srgbClr val="7030A0"/>
                </a:solidFill>
              </a:rPr>
              <a:t>网格搜索</a:t>
            </a:r>
            <a:endParaRPr lang="zh-CN" altLang="en-US" sz="32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532" y="1864426"/>
            <a:ext cx="7396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通常情况下，有很多参数是需要手动指定的（如</a:t>
            </a:r>
            <a:r>
              <a:rPr kumimoji="1" lang="en-US" altLang="zh-CN"/>
              <a:t>k-</a:t>
            </a:r>
            <a:r>
              <a:rPr kumimoji="1" lang="zh-CN" altLang="en-US"/>
              <a:t>近邻算法中的</a:t>
            </a:r>
            <a:r>
              <a:rPr kumimoji="1" lang="en-US" altLang="zh-CN"/>
              <a:t>K</a:t>
            </a:r>
            <a:r>
              <a:rPr kumimoji="1" lang="zh-CN" altLang="en-US"/>
              <a:t>值），</a:t>
            </a:r>
            <a:endParaRPr kumimoji="1" lang="en-US" altLang="zh-CN"/>
          </a:p>
          <a:p>
            <a:r>
              <a:rPr kumimoji="1" lang="zh-CN" altLang="en-US"/>
              <a:t>这种叫</a:t>
            </a:r>
            <a:r>
              <a:rPr kumimoji="1" lang="zh-CN" altLang="en-US">
                <a:solidFill>
                  <a:srgbClr val="FF0000"/>
                </a:solidFill>
              </a:rPr>
              <a:t>超参数</a:t>
            </a:r>
            <a:r>
              <a:rPr kumimoji="1" lang="zh-CN" altLang="en-US"/>
              <a:t>。但是手动过程繁杂，所以需要对模型预设几种超参数组</a:t>
            </a:r>
            <a:endParaRPr kumimoji="1" lang="en-US" altLang="zh-CN"/>
          </a:p>
          <a:p>
            <a:r>
              <a:rPr kumimoji="1" lang="zh-CN" altLang="en-US"/>
              <a:t>合。</a:t>
            </a:r>
            <a:r>
              <a:rPr kumimoji="1" lang="zh-CN" altLang="en-US">
                <a:solidFill>
                  <a:srgbClr val="0070C0"/>
                </a:solidFill>
              </a:rPr>
              <a:t>每组超参数都采用交叉验证来进行评估</a:t>
            </a:r>
            <a:r>
              <a:rPr kumimoji="1" lang="zh-CN" altLang="en-US"/>
              <a:t>。最后选出最优参数组合建</a:t>
            </a:r>
            <a:endParaRPr kumimoji="1" lang="en-US" altLang="zh-CN"/>
          </a:p>
          <a:p>
            <a:r>
              <a:rPr kumimoji="1" lang="zh-CN" altLang="en-US"/>
              <a:t>立模型。</a:t>
            </a:r>
            <a:endParaRPr kumimoji="1" lang="en-US" alt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581293" y="393305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K</a:t>
                      </a:r>
                      <a:r>
                        <a:rPr lang="zh-CN" altLang="en-US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K=3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K=5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K=7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模型</a:t>
                      </a: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模型</a:t>
                      </a:r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模型</a:t>
                      </a:r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067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7784" y="836712"/>
            <a:ext cx="45464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超参数搜索</a:t>
            </a:r>
            <a:r>
              <a:rPr kumimoji="1" lang="en-US" altLang="zh-CN" sz="3200">
                <a:solidFill>
                  <a:srgbClr val="7030A0"/>
                </a:solidFill>
              </a:rPr>
              <a:t>-</a:t>
            </a:r>
            <a:r>
              <a:rPr kumimoji="1" lang="zh-CN" altLang="en-US" sz="3200">
                <a:solidFill>
                  <a:srgbClr val="7030A0"/>
                </a:solidFill>
              </a:rPr>
              <a:t>网格搜索</a:t>
            </a:r>
            <a:r>
              <a:rPr kumimoji="1" lang="en-US" altLang="zh-CN" sz="3200">
                <a:solidFill>
                  <a:srgbClr val="7030A0"/>
                </a:solidFill>
              </a:rPr>
              <a:t>API</a:t>
            </a:r>
            <a:endParaRPr lang="zh-CN" altLang="en-US" sz="320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39752" y="3429000"/>
            <a:ext cx="530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/>
              <a:t>sklearn.model_selection.</a:t>
            </a:r>
            <a:r>
              <a:rPr lang="en-US" altLang="zh-CN" sz="2400">
                <a:solidFill>
                  <a:srgbClr val="FF0000"/>
                </a:solidFill>
              </a:rPr>
              <a:t>GridSearchCV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26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9872" y="908720"/>
            <a:ext cx="2177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accent6">
                    <a:lumMod val="75000"/>
                  </a:schemeClr>
                </a:solidFill>
              </a:rPr>
              <a:t>GridSearchCV</a:t>
            </a:r>
          </a:p>
        </p:txBody>
      </p:sp>
      <p:sp>
        <p:nvSpPr>
          <p:cNvPr id="3" name="矩形 2"/>
          <p:cNvSpPr/>
          <p:nvPr/>
        </p:nvSpPr>
        <p:spPr>
          <a:xfrm>
            <a:off x="971600" y="1916832"/>
            <a:ext cx="79928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/>
              <a:t>sklearn.model_selection.GridSearchCV</a:t>
            </a:r>
            <a:r>
              <a:rPr lang="en-US" altLang="zh-CN" sz="2000" b="0" i="0">
                <a:solidFill>
                  <a:srgbClr val="222222"/>
                </a:solidFill>
                <a:effectLst/>
                <a:latin typeface="Helvetica" charset="0"/>
              </a:rPr>
              <a:t>(</a:t>
            </a:r>
            <a:r>
              <a:rPr lang="en-US" altLang="zh-CN" sz="2000" b="0">
                <a:solidFill>
                  <a:srgbClr val="222222"/>
                </a:solidFill>
                <a:effectLst/>
              </a:rPr>
              <a:t>estimator, param_grid=None</a:t>
            </a:r>
            <a:r>
              <a:rPr lang="en-US" altLang="zh-CN" sz="2000">
                <a:solidFill>
                  <a:srgbClr val="222222"/>
                </a:solidFill>
              </a:rPr>
              <a:t>,</a:t>
            </a:r>
            <a:r>
              <a:rPr lang="en-US" altLang="zh-CN" sz="2000" b="0">
                <a:solidFill>
                  <a:srgbClr val="222222"/>
                </a:solidFill>
                <a:effectLst/>
              </a:rPr>
              <a:t>cv=None</a:t>
            </a:r>
            <a:r>
              <a:rPr lang="en-US" altLang="zh-CN" sz="2000" b="0" i="0">
                <a:solidFill>
                  <a:srgbClr val="222222"/>
                </a:solidFill>
                <a:effectLst/>
                <a:latin typeface="Helvetica" charset="0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000"/>
              <a:t>对估计器的指定参数值进行详尽搜索</a:t>
            </a:r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/>
              <a:t>estimator</a:t>
            </a:r>
            <a:r>
              <a:rPr lang="zh-CN" altLang="en-US" sz="2000"/>
              <a:t>：估计器对象</a:t>
            </a:r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/>
              <a:t>param_grid</a:t>
            </a:r>
            <a:r>
              <a:rPr lang="zh-CN" altLang="en-US" sz="2000"/>
              <a:t>：估计器参数</a:t>
            </a:r>
            <a:r>
              <a:rPr lang="en-US" altLang="zh-CN" sz="2000"/>
              <a:t>(</a:t>
            </a:r>
            <a:r>
              <a:rPr lang="en-US" altLang="zh-CN" sz="2000">
                <a:solidFill>
                  <a:srgbClr val="FF0000"/>
                </a:solidFill>
              </a:rPr>
              <a:t>dict</a:t>
            </a:r>
            <a:r>
              <a:rPr lang="en-US" altLang="zh-CN" sz="2000"/>
              <a:t>){“</a:t>
            </a:r>
            <a:r>
              <a:rPr lang="en-US" altLang="zh-CN" sz="2000">
                <a:effectLst/>
              </a:rPr>
              <a:t>n_neighbors</a:t>
            </a:r>
            <a:r>
              <a:rPr lang="en-US" altLang="zh-CN" sz="2000"/>
              <a:t>”:[1,3,5]}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/>
              <a:t>cv</a:t>
            </a:r>
            <a:r>
              <a:rPr lang="zh-CN" altLang="en-US" sz="2000"/>
              <a:t>：指定几折交叉验证</a:t>
            </a:r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/>
              <a:t>fit</a:t>
            </a:r>
            <a:r>
              <a:rPr lang="zh-CN" altLang="en-US" sz="2000"/>
              <a:t>：输入训练数据</a:t>
            </a:r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/>
              <a:t>score</a:t>
            </a:r>
            <a:r>
              <a:rPr lang="zh-CN" altLang="en-US" sz="2000"/>
              <a:t>：准确率</a:t>
            </a:r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000"/>
              <a:t>结果分析：</a:t>
            </a:r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>
                <a:effectLst/>
              </a:rPr>
              <a:t>best_score_:</a:t>
            </a:r>
            <a:r>
              <a:rPr lang="zh-CN" altLang="en-US" sz="2000">
                <a:effectLst/>
              </a:rPr>
              <a:t>在交叉验证中测试的最好结果</a:t>
            </a:r>
            <a:endParaRPr lang="en-US" altLang="zh-CN" sz="2000">
              <a:effectLst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>
                <a:effectLst/>
              </a:rPr>
              <a:t>best_estimator_</a:t>
            </a:r>
            <a:r>
              <a:rPr lang="zh-CN" altLang="en-US" sz="2000">
                <a:effectLst/>
              </a:rPr>
              <a:t>：最好的参数</a:t>
            </a:r>
            <a:r>
              <a:rPr lang="zh-CN" altLang="en-US" sz="2000"/>
              <a:t>模型</a:t>
            </a:r>
            <a:endParaRPr lang="en-US" altLang="zh-CN" sz="20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>
                <a:effectLst/>
              </a:rPr>
              <a:t>cv_results_:</a:t>
            </a:r>
            <a:r>
              <a:rPr lang="zh-CN" altLang="en-US" sz="2000">
                <a:effectLst/>
              </a:rPr>
              <a:t>每次交叉验证后的测试集准确率结果和训练集</a:t>
            </a:r>
            <a:r>
              <a:rPr lang="zh-CN" altLang="en-US" sz="2000"/>
              <a:t>准确率</a:t>
            </a:r>
            <a:r>
              <a:rPr lang="zh-CN" altLang="en-US" sz="2000">
                <a:effectLst/>
              </a:rPr>
              <a:t>结果</a:t>
            </a: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14436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1840" y="764704"/>
            <a:ext cx="334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近邻网格搜索案例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67744" y="3140968"/>
            <a:ext cx="568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400"/>
              <a:t>将前面的</a:t>
            </a:r>
            <a:r>
              <a:rPr kumimoji="1" lang="en-US" altLang="zh-CN" sz="2400"/>
              <a:t>k-</a:t>
            </a:r>
            <a:r>
              <a:rPr kumimoji="1" lang="zh-CN" altLang="en-US" sz="2400"/>
              <a:t>近邻算法案例改成网格搜索</a:t>
            </a:r>
          </a:p>
        </p:txBody>
      </p:sp>
    </p:spTree>
    <p:extLst>
      <p:ext uri="{BB962C8B-B14F-4D97-AF65-F5344CB8AC3E}">
        <p14:creationId xmlns:p14="http://schemas.microsoft.com/office/powerpoint/2010/main" val="50134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19672" y="2708920"/>
            <a:ext cx="64972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>
                <a:solidFill>
                  <a:srgbClr val="0070C0"/>
                </a:solidFill>
              </a:rPr>
              <a:t>分类算法</a:t>
            </a:r>
            <a:r>
              <a:rPr kumimoji="1" lang="en-US" altLang="zh-CN" sz="4000">
                <a:solidFill>
                  <a:srgbClr val="0070C0"/>
                </a:solidFill>
              </a:rPr>
              <a:t>-</a:t>
            </a:r>
            <a:r>
              <a:rPr kumimoji="1" lang="zh-CN" altLang="en-US" sz="4000">
                <a:solidFill>
                  <a:srgbClr val="0070C0"/>
                </a:solidFill>
              </a:rPr>
              <a:t>决策树、随机森林</a:t>
            </a:r>
            <a:endParaRPr kumimoji="1" lang="en-US" altLang="zh-CN" sz="4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2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07904" y="90872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>
                <a:solidFill>
                  <a:srgbClr val="0070C0"/>
                </a:solidFill>
              </a:rPr>
              <a:t>决策树</a:t>
            </a:r>
            <a:endParaRPr kumimoji="1" lang="en-US" altLang="zh-CN" sz="360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17979" y="2492896"/>
            <a:ext cx="35207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1</a:t>
            </a:r>
            <a:r>
              <a:rPr kumimoji="1" lang="zh-CN" altLang="en-US" sz="2000"/>
              <a:t>、认识决策树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2</a:t>
            </a:r>
            <a:r>
              <a:rPr kumimoji="1" lang="zh-CN" altLang="en-US" sz="2000"/>
              <a:t>、信息论基础</a:t>
            </a:r>
            <a:r>
              <a:rPr kumimoji="1" lang="en-US" altLang="zh-CN" sz="2000"/>
              <a:t>-</a:t>
            </a:r>
            <a:r>
              <a:rPr kumimoji="1" lang="zh-CN" altLang="en-US" sz="2000"/>
              <a:t>银行贷款分析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3</a:t>
            </a:r>
            <a:r>
              <a:rPr kumimoji="1" lang="zh-CN" altLang="en-US" sz="2000"/>
              <a:t>、决策树的生成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4</a:t>
            </a:r>
            <a:r>
              <a:rPr kumimoji="1" lang="zh-CN" altLang="en-US" sz="2000"/>
              <a:t>、泰坦尼克号乘客生存分类</a:t>
            </a:r>
          </a:p>
        </p:txBody>
      </p:sp>
    </p:spTree>
    <p:extLst>
      <p:ext uri="{BB962C8B-B14F-4D97-AF65-F5344CB8AC3E}">
        <p14:creationId xmlns:p14="http://schemas.microsoft.com/office/powerpoint/2010/main" val="4584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1840" y="836712"/>
            <a:ext cx="3514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sklearn</a:t>
            </a:r>
            <a:r>
              <a:rPr kumimoji="1" lang="zh-CN" altLang="en-US" sz="2800">
                <a:solidFill>
                  <a:schemeClr val="accent6">
                    <a:lumMod val="75000"/>
                  </a:schemeClr>
                </a:solidFill>
              </a:rPr>
              <a:t>数据集划分</a:t>
            </a:r>
            <a:r>
              <a:rPr kumimoji="1" lang="en-US" altLang="zh-CN" sz="2800">
                <a:solidFill>
                  <a:schemeClr val="accent6">
                    <a:lumMod val="75000"/>
                  </a:schemeClr>
                </a:solidFill>
              </a:rPr>
              <a:t>API</a:t>
            </a:r>
            <a:endParaRPr kumimoji="1" lang="zh-CN" alt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91001" y="3068960"/>
            <a:ext cx="5195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sklearn.model_selection.</a:t>
            </a:r>
            <a:r>
              <a:rPr lang="en-US" altLang="zh-CN" sz="2400">
                <a:solidFill>
                  <a:srgbClr val="FF0000"/>
                </a:solidFill>
              </a:rPr>
              <a:t>train_test_split</a:t>
            </a:r>
            <a:endParaRPr kumimoji="1" lang="zh-CN" altLang="en-US" sz="24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4032" y="5054987"/>
            <a:ext cx="29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0070C0"/>
                </a:solidFill>
              </a:rPr>
              <a:t>结合后面的数据集再做演示</a:t>
            </a:r>
          </a:p>
        </p:txBody>
      </p:sp>
    </p:spTree>
    <p:extLst>
      <p:ext uri="{BB962C8B-B14F-4D97-AF65-F5344CB8AC3E}">
        <p14:creationId xmlns:p14="http://schemas.microsoft.com/office/powerpoint/2010/main" val="1801517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3888" y="9087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</a:rPr>
              <a:t>认识决策树</a:t>
            </a:r>
          </a:p>
        </p:txBody>
      </p:sp>
      <p:sp>
        <p:nvSpPr>
          <p:cNvPr id="3" name="矩形 2"/>
          <p:cNvSpPr/>
          <p:nvPr/>
        </p:nvSpPr>
        <p:spPr>
          <a:xfrm>
            <a:off x="1153751" y="2780928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>
                <a:solidFill>
                  <a:srgbClr val="000000"/>
                </a:solidFill>
                <a:cs typeface="Tahoma" charset="0"/>
              </a:rPr>
              <a:t>决策树思想的来源非常朴素，程序设计中的条件分支结构就是</a:t>
            </a:r>
            <a:r>
              <a:rPr lang="en-US" altLang="zh-CN" kern="0">
                <a:solidFill>
                  <a:srgbClr val="000000"/>
                </a:solidFill>
                <a:cs typeface="Tahoma" charset="0"/>
              </a:rPr>
              <a:t>if-then</a:t>
            </a:r>
            <a:r>
              <a:rPr lang="zh-CN" altLang="zh-CN" kern="0">
                <a:solidFill>
                  <a:srgbClr val="000000"/>
                </a:solidFill>
                <a:cs typeface="Tahoma" charset="0"/>
              </a:rPr>
              <a:t>结构，最早的决策树就是利用这类结构分割数据的一种分类学习方法</a:t>
            </a:r>
            <a:r>
              <a:rPr lang="zh-CN" altLang="zh-CN">
                <a:effectLst/>
              </a:rPr>
              <a:t>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268760"/>
            <a:ext cx="36004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000" kern="0">
                <a:solidFill>
                  <a:srgbClr val="000000"/>
                </a:solidFill>
                <a:latin typeface="等线" charset="-122"/>
                <a:cs typeface="Tahoma" charset="0"/>
              </a:rPr>
              <a:t>比如：你</a:t>
            </a:r>
            <a:r>
              <a:rPr lang="zh-CN" altLang="zh-CN" sz="2000" kern="100">
                <a:solidFill>
                  <a:srgbClr val="000000"/>
                </a:solidFill>
                <a:effectLst/>
                <a:latin typeface="等线" charset="-122"/>
                <a:ea typeface="等线" charset="-122"/>
                <a:cs typeface="Tahoma" charset="0"/>
              </a:rPr>
              <a:t>母亲要给你介绍男朋友，是这么来对话的：</a:t>
            </a:r>
            <a:endParaRPr lang="zh-CN" altLang="zh-CN" sz="2000" kern="100">
              <a:effectLst/>
              <a:latin typeface="等线" charset="-122"/>
              <a:ea typeface="等线" charset="-122"/>
              <a:cs typeface="Times New Roman" charset="0"/>
            </a:endParaRPr>
          </a:p>
          <a:p>
            <a:pPr marL="533400">
              <a:lnSpc>
                <a:spcPct val="150000"/>
              </a:lnSpc>
            </a:pP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女儿：多大年纪了？</a:t>
            </a:r>
            <a:endParaRPr lang="zh-CN" altLang="zh-CN" kern="100">
              <a:effectLst/>
              <a:latin typeface="等线" charset="-122"/>
              <a:ea typeface="等线" charset="-122"/>
              <a:cs typeface="Times New Roman" charset="0"/>
            </a:endParaRPr>
          </a:p>
          <a:p>
            <a:pPr marL="533400">
              <a:lnSpc>
                <a:spcPct val="150000"/>
              </a:lnSpc>
            </a:pP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母亲：</a:t>
            </a:r>
            <a:r>
              <a:rPr lang="en-US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26</a:t>
            </a: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。</a:t>
            </a:r>
            <a:endParaRPr lang="zh-CN" altLang="zh-CN" kern="100">
              <a:effectLst/>
              <a:latin typeface="等线" charset="-122"/>
              <a:ea typeface="等线" charset="-122"/>
              <a:cs typeface="Times New Roman" charset="0"/>
            </a:endParaRPr>
          </a:p>
          <a:p>
            <a:pPr marL="533400">
              <a:lnSpc>
                <a:spcPct val="150000"/>
              </a:lnSpc>
            </a:pP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女儿：长的帅不帅？</a:t>
            </a:r>
            <a:endParaRPr lang="zh-CN" altLang="zh-CN" kern="100">
              <a:effectLst/>
              <a:latin typeface="等线" charset="-122"/>
              <a:ea typeface="等线" charset="-122"/>
              <a:cs typeface="Times New Roman" charset="0"/>
            </a:endParaRPr>
          </a:p>
          <a:p>
            <a:pPr marL="533400">
              <a:lnSpc>
                <a:spcPct val="150000"/>
              </a:lnSpc>
            </a:pP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母亲：挺帅的。</a:t>
            </a:r>
            <a:endParaRPr lang="zh-CN" altLang="zh-CN" kern="100">
              <a:effectLst/>
              <a:latin typeface="等线" charset="-122"/>
              <a:ea typeface="等线" charset="-122"/>
              <a:cs typeface="Times New Roman" charset="0"/>
            </a:endParaRPr>
          </a:p>
          <a:p>
            <a:pPr marL="533400">
              <a:lnSpc>
                <a:spcPct val="150000"/>
              </a:lnSpc>
            </a:pP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女儿：收入高不？</a:t>
            </a:r>
            <a:endParaRPr lang="zh-CN" altLang="zh-CN" kern="100">
              <a:effectLst/>
              <a:latin typeface="等线" charset="-122"/>
              <a:ea typeface="等线" charset="-122"/>
              <a:cs typeface="Times New Roman" charset="0"/>
            </a:endParaRPr>
          </a:p>
          <a:p>
            <a:pPr marL="533400">
              <a:lnSpc>
                <a:spcPct val="150000"/>
              </a:lnSpc>
            </a:pP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母亲：不算很高，中等情况。</a:t>
            </a:r>
            <a:endParaRPr lang="zh-CN" altLang="zh-CN" kern="100">
              <a:effectLst/>
              <a:latin typeface="等线" charset="-122"/>
              <a:ea typeface="等线" charset="-122"/>
              <a:cs typeface="Times New Roman" charset="0"/>
            </a:endParaRPr>
          </a:p>
          <a:p>
            <a:pPr marL="533400">
              <a:lnSpc>
                <a:spcPct val="150000"/>
              </a:lnSpc>
            </a:pP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女儿：是公务员不？</a:t>
            </a:r>
            <a:endParaRPr lang="zh-CN" altLang="zh-CN" kern="100">
              <a:effectLst/>
              <a:latin typeface="等线" charset="-122"/>
              <a:ea typeface="等线" charset="-122"/>
              <a:cs typeface="Times New Roman" charset="0"/>
            </a:endParaRPr>
          </a:p>
          <a:p>
            <a:pPr marL="533400">
              <a:lnSpc>
                <a:spcPct val="150000"/>
              </a:lnSpc>
            </a:pP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母亲：是，在税务局上班呢。</a:t>
            </a:r>
            <a:endParaRPr lang="zh-CN" altLang="zh-CN" kern="100">
              <a:effectLst/>
              <a:latin typeface="等线" charset="-122"/>
              <a:ea typeface="等线" charset="-122"/>
              <a:cs typeface="Times New Roman" charset="0"/>
            </a:endParaRPr>
          </a:p>
          <a:p>
            <a:pPr marL="533400">
              <a:lnSpc>
                <a:spcPct val="150000"/>
              </a:lnSpc>
            </a:pPr>
            <a:r>
              <a:rPr lang="zh-CN" altLang="zh-CN" kern="0">
                <a:solidFill>
                  <a:srgbClr val="000000"/>
                </a:solidFill>
                <a:latin typeface="等线" charset="-122"/>
                <a:cs typeface="Tahoma" charset="0"/>
              </a:rPr>
              <a:t>女儿：那好，我去见见</a:t>
            </a:r>
            <a:r>
              <a:rPr lang="zh-CN" altLang="zh-CN" sz="2000" kern="0">
                <a:solidFill>
                  <a:srgbClr val="000000"/>
                </a:solidFill>
                <a:latin typeface="等线" charset="-122"/>
                <a:cs typeface="Tahoma" charset="0"/>
              </a:rPr>
              <a:t>。</a:t>
            </a:r>
            <a:endParaRPr lang="zh-CN" altLang="zh-CN" sz="2000" kern="100">
              <a:effectLst/>
              <a:latin typeface="等线" charset="-122"/>
              <a:ea typeface="等线" charset="-122"/>
              <a:cs typeface="Times New Roman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832"/>
            <a:ext cx="4211305" cy="2832755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864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268760"/>
            <a:ext cx="6191838" cy="51571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09800" y="69269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7030A0"/>
                </a:solidFill>
              </a:rPr>
              <a:t>银行贷款数据</a:t>
            </a:r>
            <a:endParaRPr kumimoji="1" lang="en-US" altLang="zh-CN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24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07704" y="270892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0070C0"/>
                </a:solidFill>
              </a:rPr>
              <a:t>你如何去划分是否能得到贷款？</a:t>
            </a:r>
          </a:p>
        </p:txBody>
      </p:sp>
    </p:spTree>
    <p:extLst>
      <p:ext uri="{BB962C8B-B14F-4D97-AF65-F5344CB8AC3E}">
        <p14:creationId xmlns:p14="http://schemas.microsoft.com/office/powerpoint/2010/main" val="12953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700808"/>
            <a:ext cx="4571999" cy="3429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196" y="1628800"/>
            <a:ext cx="4241313" cy="33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30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4743184" cy="48190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54728" y="69269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决策树的实际划分</a:t>
            </a:r>
          </a:p>
        </p:txBody>
      </p:sp>
    </p:spTree>
    <p:extLst>
      <p:ext uri="{BB962C8B-B14F-4D97-AF65-F5344CB8AC3E}">
        <p14:creationId xmlns:p14="http://schemas.microsoft.com/office/powerpoint/2010/main" val="813579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31840" y="90872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i="0">
                <a:solidFill>
                  <a:schemeClr val="accent6">
                    <a:lumMod val="75000"/>
                  </a:schemeClr>
                </a:solidFill>
                <a:effectLst/>
                <a:latin typeface="Helvetica Neue" charset="0"/>
              </a:rPr>
              <a:t>信息的度量和作用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6"/>
            <a:ext cx="6858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9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1800" y="2852936"/>
            <a:ext cx="418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</a:rPr>
              <a:t>猜谁是冠军？假设有</a:t>
            </a:r>
            <a:r>
              <a:rPr kumimoji="1" lang="en-US" altLang="zh-CN" sz="2400">
                <a:solidFill>
                  <a:srgbClr val="0070C0"/>
                </a:solidFill>
              </a:rPr>
              <a:t>32</a:t>
            </a:r>
            <a:r>
              <a:rPr kumimoji="1" lang="zh-CN" altLang="en-US" sz="2400">
                <a:solidFill>
                  <a:srgbClr val="0070C0"/>
                </a:solidFill>
              </a:rPr>
              <a:t>支球队</a:t>
            </a:r>
          </a:p>
        </p:txBody>
      </p:sp>
    </p:spTree>
    <p:extLst>
      <p:ext uri="{BB962C8B-B14F-4D97-AF65-F5344CB8AC3E}">
        <p14:creationId xmlns:p14="http://schemas.microsoft.com/office/powerpoint/2010/main" val="12761059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39752" y="234888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每猜一次给一块钱，告诉我是否猜对了，那么我需要掏多少钱才能知道谁是冠军？我可以把球编上号，从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1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到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32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，然后提问：冠 军在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1-16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号吗？依次询问，只需要五次，就可以知道结果。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972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8542" y="41397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信息的单位：比特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5342"/>
            <a:ext cx="2992786" cy="39030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5976" y="21955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i="0">
                <a:effectLst/>
                <a:latin typeface="Arial" charset="0"/>
              </a:rPr>
              <a:t>信息论的创始人，香农是密歇根大学学士，</a:t>
            </a:r>
            <a:r>
              <a:rPr lang="zh-CN" altLang="en-US">
                <a:latin typeface="Arial" charset="0"/>
              </a:rPr>
              <a:t>麻省理工学院</a:t>
            </a:r>
            <a:r>
              <a:rPr lang="zh-CN" altLang="en-US" b="0" i="0">
                <a:effectLst/>
                <a:latin typeface="Arial" charset="0"/>
              </a:rPr>
              <a:t>博士。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66260" y="30596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>
                <a:solidFill>
                  <a:srgbClr val="222222"/>
                </a:solidFill>
                <a:effectLst/>
                <a:latin typeface="Arial" charset="0"/>
              </a:rPr>
              <a:t>1948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年，香农发表了划时代的论文</a:t>
            </a:r>
            <a:r>
              <a:rPr lang="en-US" altLang="zh-CN">
                <a:solidFill>
                  <a:srgbClr val="222222"/>
                </a:solidFill>
                <a:latin typeface="Arial" charset="0"/>
              </a:rPr>
              <a:t>——</a:t>
            </a:r>
            <a:r>
              <a:rPr lang="zh-CN" altLang="en-US">
                <a:solidFill>
                  <a:srgbClr val="222222"/>
                </a:solidFill>
                <a:latin typeface="Arial" charset="0"/>
              </a:rPr>
              <a:t>通信的数学原理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，奠定了现代信息论的基础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69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23728" y="2132856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问题：</a:t>
            </a:r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zh-CN" altLang="en-US" sz="2400">
                <a:solidFill>
                  <a:srgbClr val="0070C0"/>
                </a:solidFill>
              </a:rPr>
              <a:t>自己准备数据集，耗时耗力，不一定真实</a:t>
            </a:r>
            <a:endParaRPr kumimoji="1" lang="en-US" altLang="zh-CN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9832" y="2780928"/>
            <a:ext cx="33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rgbClr val="0070C0"/>
                </a:solidFill>
              </a:rPr>
              <a:t>32</a:t>
            </a:r>
            <a:r>
              <a:rPr kumimoji="1" lang="zh-CN" altLang="en-US" sz="2400">
                <a:solidFill>
                  <a:srgbClr val="0070C0"/>
                </a:solidFill>
              </a:rPr>
              <a:t>支球队，</a:t>
            </a:r>
            <a:r>
              <a:rPr kumimoji="1" lang="en-US" altLang="zh-CN" sz="2400">
                <a:solidFill>
                  <a:srgbClr val="0070C0"/>
                </a:solidFill>
              </a:rPr>
              <a:t>log32=5</a:t>
            </a:r>
            <a:r>
              <a:rPr kumimoji="1" lang="zh-CN" altLang="en-US" sz="2400">
                <a:solidFill>
                  <a:srgbClr val="0070C0"/>
                </a:solidFill>
              </a:rPr>
              <a:t>比特</a:t>
            </a:r>
            <a:endParaRPr kumimoji="1" lang="en-US" altLang="zh-CN" sz="2400">
              <a:solidFill>
                <a:srgbClr val="0070C0"/>
              </a:solidFill>
            </a:endParaRPr>
          </a:p>
          <a:p>
            <a:r>
              <a:rPr kumimoji="1" lang="en-US" altLang="zh-CN" sz="2400">
                <a:solidFill>
                  <a:srgbClr val="0070C0"/>
                </a:solidFill>
              </a:rPr>
              <a:t>64</a:t>
            </a:r>
            <a:r>
              <a:rPr kumimoji="1" lang="zh-CN" altLang="en-US" sz="2400">
                <a:solidFill>
                  <a:srgbClr val="0070C0"/>
                </a:solidFill>
              </a:rPr>
              <a:t>支球队，</a:t>
            </a:r>
            <a:r>
              <a:rPr kumimoji="1" lang="en-US" altLang="zh-CN" sz="2400">
                <a:solidFill>
                  <a:srgbClr val="0070C0"/>
                </a:solidFill>
              </a:rPr>
              <a:t>log64=6</a:t>
            </a:r>
            <a:r>
              <a:rPr kumimoji="1" lang="zh-CN" altLang="en-US" sz="2400">
                <a:solidFill>
                  <a:srgbClr val="0070C0"/>
                </a:solidFill>
              </a:rPr>
              <a:t>比特</a:t>
            </a:r>
          </a:p>
        </p:txBody>
      </p:sp>
    </p:spTree>
    <p:extLst>
      <p:ext uri="{BB962C8B-B14F-4D97-AF65-F5344CB8AC3E}">
        <p14:creationId xmlns:p14="http://schemas.microsoft.com/office/powerpoint/2010/main" val="19458191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56" y="1340768"/>
            <a:ext cx="6246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“谁是世界杯冠军”的信息量</a:t>
            </a:r>
            <a:r>
              <a:rPr lang="zh-CN" altLang="en-US">
                <a:solidFill>
                  <a:srgbClr val="333333"/>
                </a:solidFill>
                <a:latin typeface="Helvetica Neue" charset="0"/>
              </a:rPr>
              <a:t>应该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比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5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比特少。香农指出，它的准确信息量应该是：</a:t>
            </a:r>
            <a:endParaRPr lang="en-US" altLang="zh-CN">
              <a:solidFill>
                <a:srgbClr val="333333"/>
              </a:solidFill>
              <a:latin typeface="Helvetica Neue" charset="0"/>
            </a:endParaRPr>
          </a:p>
          <a:p>
            <a:endParaRPr lang="zh-CN" altLang="en-US" b="0" i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H = -(p1</a:t>
            </a:r>
            <a:r>
              <a:rPr lang="en-US" altLang="zh-CN" b="0" i="1">
                <a:solidFill>
                  <a:srgbClr val="333333"/>
                </a:solidFill>
                <a:effectLst/>
                <a:latin typeface="Helvetica Neue" charset="0"/>
              </a:rPr>
              <a:t>logp1 + p2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logp2 + ... + p32log32)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90514" y="3717032"/>
            <a:ext cx="6075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b="1"/>
              <a:t>H</a:t>
            </a:r>
            <a:r>
              <a:rPr lang="zh-CN" altLang="en-US" b="1"/>
              <a:t>的专业术语称之为信息熵，单位为比特。</a:t>
            </a:r>
            <a:endParaRPr lang="en-US" altLang="zh-CN" b="1"/>
          </a:p>
          <a:p>
            <a:pPr marL="285750" indent="-285750">
              <a:buFont typeface="Arial" charset="0"/>
              <a:buChar char="•"/>
            </a:pPr>
            <a:r>
              <a:rPr lang="zh-CN" altLang="en-US" b="1"/>
              <a:t>公式：</a:t>
            </a:r>
            <a:endParaRPr lang="en-US" altLang="zh-CN" b="1"/>
          </a:p>
          <a:p>
            <a:pPr marL="285750" indent="-285750">
              <a:buFont typeface="Arial" charset="0"/>
              <a:buChar char="•"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当这</a:t>
            </a:r>
            <a:r>
              <a:rPr lang="en-US" altLang="zh-CN"/>
              <a:t>32</a:t>
            </a:r>
            <a:r>
              <a:rPr lang="zh-CN" altLang="en-US"/>
              <a:t>支球队夺冠的几率相同时，对应的信息熵等于</a:t>
            </a:r>
            <a:r>
              <a:rPr lang="en-US" altLang="zh-CN"/>
              <a:t>5</a:t>
            </a:r>
            <a:r>
              <a:rPr lang="zh-CN" altLang="en-US"/>
              <a:t>比特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65" y="4427894"/>
            <a:ext cx="3327400" cy="60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67934" y="62990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信息熵</a:t>
            </a:r>
          </a:p>
        </p:txBody>
      </p:sp>
    </p:spTree>
    <p:extLst>
      <p:ext uri="{BB962C8B-B14F-4D97-AF65-F5344CB8AC3E}">
        <p14:creationId xmlns:p14="http://schemas.microsoft.com/office/powerpoint/2010/main" val="1501847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67744" y="306896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i="0">
                <a:solidFill>
                  <a:srgbClr val="0070C0"/>
                </a:solidFill>
                <a:effectLst/>
                <a:latin typeface="Helvetica Neue" charset="0"/>
              </a:rPr>
              <a:t>信息和消除不确定性是相联系的</a:t>
            </a:r>
            <a:endParaRPr lang="zh-CN" altLang="en-US" sz="2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5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46471" y="683985"/>
            <a:ext cx="5341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决策树的划分依据之一</a:t>
            </a:r>
            <a:r>
              <a:rPr kumimoji="1" lang="en-US" altLang="zh-CN" sz="2800">
                <a:solidFill>
                  <a:srgbClr val="7030A0"/>
                </a:solidFill>
              </a:rPr>
              <a:t>-</a:t>
            </a:r>
            <a:r>
              <a:rPr kumimoji="1" lang="zh-CN" altLang="en-US" sz="2800">
                <a:solidFill>
                  <a:srgbClr val="7030A0"/>
                </a:solidFill>
              </a:rPr>
              <a:t>信息增益</a:t>
            </a:r>
          </a:p>
        </p:txBody>
      </p:sp>
      <p:sp>
        <p:nvSpPr>
          <p:cNvPr id="4" name="矩形 3"/>
          <p:cNvSpPr/>
          <p:nvPr/>
        </p:nvSpPr>
        <p:spPr>
          <a:xfrm>
            <a:off x="1259632" y="1844824"/>
            <a:ext cx="6552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特征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A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对训练数据集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D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的信息增益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g(D,A),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定义为集合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D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的</a:t>
            </a:r>
            <a:r>
              <a:rPr lang="zh-CN" altLang="en-US">
                <a:solidFill>
                  <a:srgbClr val="333333"/>
                </a:solidFill>
                <a:latin typeface="Helvetica Neue" charset="0"/>
              </a:rPr>
              <a:t>信息熵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H(D)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与特征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A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给定条件下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D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的信息条件熵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H(D|A)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之差，即公式为：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847013"/>
            <a:ext cx="3890870" cy="7469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03648" y="4869160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>
                <a:solidFill>
                  <a:srgbClr val="0070C0"/>
                </a:solidFill>
                <a:effectLst/>
                <a:latin typeface="Helvetica Neue" charset="0"/>
              </a:rPr>
              <a:t>注：信息增益表示得知特征</a:t>
            </a:r>
            <a:r>
              <a:rPr lang="en-US" altLang="zh-CN" b="1" i="0">
                <a:solidFill>
                  <a:srgbClr val="0070C0"/>
                </a:solidFill>
                <a:effectLst/>
                <a:latin typeface="Helvetica Neue" charset="0"/>
              </a:rPr>
              <a:t>X</a:t>
            </a:r>
            <a:r>
              <a:rPr lang="zh-CN" altLang="en-US" b="1" i="0">
                <a:solidFill>
                  <a:srgbClr val="0070C0"/>
                </a:solidFill>
                <a:effectLst/>
                <a:latin typeface="Helvetica Neue" charset="0"/>
              </a:rPr>
              <a:t>的信息而使得类</a:t>
            </a:r>
            <a:r>
              <a:rPr lang="en-US" altLang="zh-CN" b="1" i="0">
                <a:solidFill>
                  <a:srgbClr val="0070C0"/>
                </a:solidFill>
                <a:effectLst/>
                <a:latin typeface="Helvetica Neue" charset="0"/>
              </a:rPr>
              <a:t>Y</a:t>
            </a:r>
            <a:r>
              <a:rPr lang="zh-CN" altLang="en-US" b="1" i="0">
                <a:solidFill>
                  <a:srgbClr val="0070C0"/>
                </a:solidFill>
                <a:effectLst/>
                <a:latin typeface="Helvetica Neue" charset="0"/>
              </a:rPr>
              <a:t>的信息的不确定性减少的程度</a:t>
            </a:r>
            <a:endParaRPr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282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63888" y="6926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信息增益的计算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87624" y="162880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结合前面的贷款数据来看我们的公式：</a:t>
            </a:r>
            <a:endParaRPr kumimoji="1"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780348"/>
            <a:ext cx="4640312" cy="13304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87624" y="24110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信息熵的计算：</a:t>
            </a:r>
            <a:endParaRPr kumimoji="1"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187624" y="399577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条件熵的计算：</a:t>
            </a:r>
            <a:endParaRPr kumimoji="1"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480119"/>
            <a:ext cx="6850305" cy="1045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187624" y="5579948"/>
                <a:ext cx="3888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/>
                  <a:t>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zh-CN" altLang="en-US" i="1">
                        <a:latin typeface="Cambria Math" charset="0"/>
                      </a:rPr>
                      <m:t>表示</m:t>
                    </m:r>
                  </m:oMath>
                </a14:m>
                <a:r>
                  <a:rPr kumimoji="1" lang="zh-CN" altLang="en-US"/>
                  <a:t>属于某个类别的样本数，</a:t>
                </a:r>
                <a:endParaRPr kumimoji="1" lang="en-US" altLang="zh-CN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579948"/>
                <a:ext cx="388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11" t="-13115" r="-627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142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7898067" cy="44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22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3808" y="6926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常见决策树使用的算法</a:t>
            </a:r>
          </a:p>
        </p:txBody>
      </p:sp>
      <p:sp>
        <p:nvSpPr>
          <p:cNvPr id="3" name="矩形 2"/>
          <p:cNvSpPr/>
          <p:nvPr/>
        </p:nvSpPr>
        <p:spPr>
          <a:xfrm>
            <a:off x="1331640" y="2348880"/>
            <a:ext cx="7110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effectLst/>
              </a:rPr>
              <a:t>ID3</a:t>
            </a:r>
          </a:p>
          <a:p>
            <a:r>
              <a:rPr lang="zh-CN" altLang="en-US">
                <a:effectLst/>
              </a:rPr>
              <a:t>信息增益 最大的准则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effectLst/>
              </a:rPr>
              <a:t>C4.5</a:t>
            </a:r>
          </a:p>
          <a:p>
            <a:r>
              <a:rPr lang="zh-CN" altLang="en-US">
                <a:effectLst/>
              </a:rPr>
              <a:t>信息增益比 最大的准则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effectLst/>
              </a:rPr>
              <a:t>CART </a:t>
            </a:r>
          </a:p>
          <a:p>
            <a:r>
              <a:rPr lang="zh-CN" altLang="en-US">
                <a:effectLst/>
              </a:rPr>
              <a:t>回归树</a:t>
            </a:r>
            <a:r>
              <a:rPr lang="en-US" altLang="zh-CN">
                <a:effectLst/>
              </a:rPr>
              <a:t>: </a:t>
            </a:r>
            <a:r>
              <a:rPr lang="zh-CN" altLang="en-US">
                <a:effectLst/>
              </a:rPr>
              <a:t>平方误差 最小 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分类树</a:t>
            </a:r>
            <a:r>
              <a:rPr lang="en-US" altLang="zh-CN">
                <a:effectLst/>
              </a:rPr>
              <a:t>: </a:t>
            </a:r>
            <a:r>
              <a:rPr lang="zh-CN" altLang="en-US">
                <a:effectLst/>
              </a:rPr>
              <a:t>基尼系数   最小的准则 在</a:t>
            </a:r>
            <a:r>
              <a:rPr lang="en-US" altLang="zh-CN">
                <a:effectLst/>
              </a:rPr>
              <a:t>sklearn</a:t>
            </a:r>
            <a:r>
              <a:rPr lang="zh-CN" altLang="en-US">
                <a:effectLst/>
              </a:rPr>
              <a:t>中可以选择划分的原则</a:t>
            </a:r>
          </a:p>
        </p:txBody>
      </p:sp>
    </p:spTree>
    <p:extLst>
      <p:ext uri="{BB962C8B-B14F-4D97-AF65-F5344CB8AC3E}">
        <p14:creationId xmlns:p14="http://schemas.microsoft.com/office/powerpoint/2010/main" val="1380227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5856" y="692696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7030A0"/>
                </a:solidFill>
              </a:rPr>
              <a:t>sklearn</a:t>
            </a:r>
            <a:r>
              <a:rPr kumimoji="1" lang="zh-CN" altLang="en-US" sz="2800">
                <a:solidFill>
                  <a:srgbClr val="7030A0"/>
                </a:solidFill>
              </a:rPr>
              <a:t>决策树</a:t>
            </a:r>
            <a:r>
              <a:rPr kumimoji="1" lang="en-US" altLang="zh-CN" sz="2800">
                <a:solidFill>
                  <a:srgbClr val="7030A0"/>
                </a:solidFill>
              </a:rPr>
              <a:t>API</a:t>
            </a:r>
            <a:endParaRPr kumimoji="1" lang="zh-CN" altLang="en-US" sz="2800">
              <a:solidFill>
                <a:srgbClr val="7030A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1772816"/>
            <a:ext cx="85506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b="0" i="1">
                <a:solidFill>
                  <a:srgbClr val="222222"/>
                </a:solidFill>
                <a:effectLst/>
                <a:latin typeface="Helvetica" charset="0"/>
              </a:rPr>
              <a:t>class </a:t>
            </a:r>
            <a:r>
              <a:rPr lang="en-US" altLang="zh-CN" sz="2000"/>
              <a:t>sklearn.tree.DecisionTreeClassifier</a:t>
            </a:r>
            <a:r>
              <a:rPr lang="en-US" altLang="zh-CN" sz="2000" b="0" i="0">
                <a:solidFill>
                  <a:srgbClr val="222222"/>
                </a:solidFill>
                <a:effectLst/>
                <a:latin typeface="Helvetica" charset="0"/>
              </a:rPr>
              <a:t>(</a:t>
            </a:r>
            <a:r>
              <a:rPr lang="en-US" altLang="zh-CN" sz="2000" b="0" i="1">
                <a:solidFill>
                  <a:srgbClr val="222222"/>
                </a:solidFill>
                <a:effectLst/>
                <a:latin typeface="Helvetica" charset="0"/>
              </a:rPr>
              <a:t>criterion=’gini’</a:t>
            </a:r>
            <a:r>
              <a:rPr lang="en-US" altLang="zh-CN" sz="2000" b="0" i="0">
                <a:solidFill>
                  <a:srgbClr val="222222"/>
                </a:solidFill>
                <a:effectLst/>
                <a:latin typeface="Helvetica" charset="0"/>
              </a:rPr>
              <a:t>, </a:t>
            </a:r>
            <a:r>
              <a:rPr lang="en-US" altLang="zh-CN" sz="2000" b="0" i="1">
                <a:solidFill>
                  <a:srgbClr val="222222"/>
                </a:solidFill>
                <a:effectLst/>
                <a:latin typeface="Helvetica" charset="0"/>
              </a:rPr>
              <a:t>max_depth=None</a:t>
            </a:r>
            <a:r>
              <a:rPr lang="en-US" altLang="zh-CN" sz="2000" i="1">
                <a:solidFill>
                  <a:srgbClr val="222222"/>
                </a:solidFill>
                <a:latin typeface="Helvetica" charset="0"/>
              </a:rPr>
              <a:t>,</a:t>
            </a:r>
            <a:r>
              <a:rPr lang="en-US" altLang="zh-CN" sz="2000" b="0" i="1">
                <a:solidFill>
                  <a:srgbClr val="222222"/>
                </a:solidFill>
                <a:effectLst/>
                <a:latin typeface="Helvetica" charset="0"/>
              </a:rPr>
              <a:t>random_state=None</a:t>
            </a:r>
            <a:r>
              <a:rPr lang="en-US" altLang="zh-CN" sz="2000" b="0" i="0">
                <a:solidFill>
                  <a:srgbClr val="222222"/>
                </a:solidFill>
                <a:effectLst/>
                <a:latin typeface="Helvetica" charset="0"/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sz="2000"/>
              <a:t>决策树分类器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criterion:</a:t>
            </a:r>
            <a:r>
              <a:rPr lang="zh-CN" altLang="en-US" sz="2000"/>
              <a:t>默认是</a:t>
            </a:r>
            <a:r>
              <a:rPr lang="en-US" altLang="zh-CN" sz="2000"/>
              <a:t>’gini’</a:t>
            </a:r>
            <a:r>
              <a:rPr lang="zh-CN" altLang="en-US" sz="2000"/>
              <a:t>系数，也可以选择信息增益的熵</a:t>
            </a:r>
            <a:r>
              <a:rPr lang="en-US" altLang="zh-CN" sz="2000"/>
              <a:t>’entropy’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max_depth:</a:t>
            </a:r>
            <a:r>
              <a:rPr lang="zh-CN" altLang="en-US" sz="2000"/>
              <a:t>树的深度大小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random_state:</a:t>
            </a:r>
            <a:r>
              <a:rPr lang="zh-CN" altLang="en-US" sz="2000"/>
              <a:t>随机数种子</a:t>
            </a: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endParaRPr lang="en-US" altLang="zh-CN" sz="200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method: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/>
              <a:t>decision_path:</a:t>
            </a:r>
            <a:r>
              <a:rPr lang="zh-CN" altLang="en-US" sz="2000"/>
              <a:t>返回决策树的路径</a:t>
            </a:r>
          </a:p>
        </p:txBody>
      </p:sp>
    </p:spTree>
    <p:extLst>
      <p:ext uri="{BB962C8B-B14F-4D97-AF65-F5344CB8AC3E}">
        <p14:creationId xmlns:p14="http://schemas.microsoft.com/office/powerpoint/2010/main" val="364061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908720"/>
            <a:ext cx="82089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>
                <a:solidFill>
                  <a:srgbClr val="000000"/>
                </a:solidFill>
                <a:effectLst/>
                <a:latin typeface="PingFang SC" charset="-122"/>
              </a:rPr>
              <a:t>泰坦尼克号数据</a:t>
            </a:r>
          </a:p>
          <a:p>
            <a:r>
              <a:rPr lang="zh-CN" altLang="en-US" b="0" i="0">
                <a:solidFill>
                  <a:srgbClr val="000000"/>
                </a:solidFill>
                <a:effectLst/>
                <a:latin typeface="PingFang SC" charset="-122"/>
              </a:rPr>
              <a:t>在泰坦尼克号和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 SC" charset="-122"/>
              </a:rPr>
              <a:t>titanic2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 SC" charset="-122"/>
              </a:rPr>
              <a:t>数据帧描述泰坦尼克号上的个别乘客的生存状态。在泰坦尼克号的数据帧不包含从剧组信息，但它确实包含了乘客的一半的实际年龄。关于泰坦尼克号旅客的数据的主要来源是百科全书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 SC" charset="-122"/>
              </a:rPr>
              <a:t>Titanica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 SC" charset="-122"/>
              </a:rPr>
              <a:t>。这里使用的数据集是由各种研究人员开始的。其中包括许多研究人员创建的旅客名单，由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 SC" charset="-122"/>
              </a:rPr>
              <a:t>Michael A. Findlay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 SC" charset="-122"/>
              </a:rPr>
              <a:t>编辑。</a:t>
            </a:r>
          </a:p>
          <a:p>
            <a:r>
              <a:rPr lang="zh-CN" altLang="en-US" b="0" i="0">
                <a:solidFill>
                  <a:srgbClr val="000000"/>
                </a:solidFill>
                <a:effectLst/>
                <a:latin typeface="PingFang SC" charset="-122"/>
              </a:rPr>
              <a:t>我们提取的数据集中的</a:t>
            </a:r>
            <a:r>
              <a:rPr lang="zh-CN" altLang="en-US">
                <a:solidFill>
                  <a:srgbClr val="000000"/>
                </a:solidFill>
                <a:latin typeface="PingFang SC" charset="-122"/>
              </a:rPr>
              <a:t>特征是票的类别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 SC" charset="-122"/>
              </a:rPr>
              <a:t>，存活，</a:t>
            </a:r>
            <a:r>
              <a:rPr lang="zh-CN" altLang="en-US">
                <a:solidFill>
                  <a:srgbClr val="000000"/>
                </a:solidFill>
                <a:latin typeface="PingFang SC" charset="-122"/>
              </a:rPr>
              <a:t>乘坐班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 SC" charset="-122"/>
              </a:rPr>
              <a:t>，年龄，登陆，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 SC" charset="-122"/>
              </a:rPr>
              <a:t>home.dest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 SC" charset="-122"/>
              </a:rPr>
              <a:t>，房间，票，船和性别。</a:t>
            </a:r>
            <a:r>
              <a:rPr lang="zh-CN" altLang="en-US" b="0" i="0">
                <a:solidFill>
                  <a:srgbClr val="FF0000"/>
                </a:solidFill>
                <a:effectLst/>
                <a:latin typeface="PingFang SC" charset="-122"/>
              </a:rPr>
              <a:t>乘坐班是指乘客班（</a:t>
            </a:r>
            <a:r>
              <a:rPr lang="en-US" altLang="zh-CN" b="0" i="0">
                <a:solidFill>
                  <a:srgbClr val="FF0000"/>
                </a:solidFill>
                <a:effectLst/>
                <a:latin typeface="PingFang SC" charset="-122"/>
              </a:rPr>
              <a:t>1</a:t>
            </a:r>
            <a:r>
              <a:rPr lang="zh-CN" altLang="en-US" b="0" i="0">
                <a:solidFill>
                  <a:srgbClr val="FF0000"/>
                </a:solidFill>
                <a:effectLst/>
                <a:latin typeface="PingFang SC" charset="-122"/>
              </a:rPr>
              <a:t>，</a:t>
            </a:r>
            <a:r>
              <a:rPr lang="en-US" altLang="zh-CN" b="0" i="0">
                <a:solidFill>
                  <a:srgbClr val="FF0000"/>
                </a:solidFill>
                <a:effectLst/>
                <a:latin typeface="PingFang SC" charset="-122"/>
              </a:rPr>
              <a:t>2</a:t>
            </a:r>
            <a:r>
              <a:rPr lang="zh-CN" altLang="en-US" b="0" i="0">
                <a:solidFill>
                  <a:srgbClr val="FF0000"/>
                </a:solidFill>
                <a:effectLst/>
                <a:latin typeface="PingFang SC" charset="-122"/>
              </a:rPr>
              <a:t>，</a:t>
            </a:r>
            <a:r>
              <a:rPr lang="en-US" altLang="zh-CN" b="0" i="0">
                <a:solidFill>
                  <a:srgbClr val="FF0000"/>
                </a:solidFill>
                <a:effectLst/>
                <a:latin typeface="PingFang SC" charset="-122"/>
              </a:rPr>
              <a:t>3</a:t>
            </a:r>
            <a:r>
              <a:rPr lang="zh-CN" altLang="en-US" b="0" i="0">
                <a:solidFill>
                  <a:srgbClr val="FF0000"/>
                </a:solidFill>
                <a:effectLst/>
                <a:latin typeface="PingFang SC" charset="-122"/>
              </a:rPr>
              <a:t>），是社会经济阶层的代表。</a:t>
            </a:r>
            <a:endParaRPr lang="en-US" altLang="zh-CN" b="0" i="0">
              <a:solidFill>
                <a:srgbClr val="FF0000"/>
              </a:solidFill>
              <a:effectLst/>
              <a:latin typeface="PingFang SC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PingFang SC" charset="-122"/>
              </a:rPr>
              <a:t>其中</a:t>
            </a:r>
            <a:r>
              <a:rPr lang="en-US" altLang="zh-CN">
                <a:solidFill>
                  <a:srgbClr val="FF0000"/>
                </a:solidFill>
                <a:latin typeface="PingFang SC" charset="-122"/>
              </a:rPr>
              <a:t>age</a:t>
            </a:r>
            <a:r>
              <a:rPr lang="zh-CN" altLang="en-US">
                <a:solidFill>
                  <a:srgbClr val="FF0000"/>
                </a:solidFill>
                <a:latin typeface="PingFang SC" charset="-122"/>
              </a:rPr>
              <a:t>数据存在缺失。</a:t>
            </a:r>
            <a:endParaRPr lang="zh-CN" altLang="en-US" b="0" i="0">
              <a:solidFill>
                <a:srgbClr val="FF0000"/>
              </a:solidFill>
              <a:effectLst/>
              <a:latin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0" y="3933056"/>
            <a:ext cx="8591051" cy="2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663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1760" y="836712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rgbClr val="0070C0"/>
                </a:solidFill>
              </a:rPr>
              <a:t>泰坦尼克号乘客生存分类模型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57206" y="2348880"/>
            <a:ext cx="494398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1</a:t>
            </a:r>
            <a:r>
              <a:rPr kumimoji="1" lang="zh-CN" altLang="en-US" sz="2000"/>
              <a:t>、</a:t>
            </a:r>
            <a:r>
              <a:rPr kumimoji="1" lang="en-US" altLang="zh-CN" sz="2000"/>
              <a:t>pd</a:t>
            </a:r>
            <a:r>
              <a:rPr kumimoji="1" lang="zh-CN" altLang="en-US" sz="2000"/>
              <a:t>读取数据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2</a:t>
            </a:r>
            <a:r>
              <a:rPr kumimoji="1" lang="zh-CN" altLang="en-US" sz="2000"/>
              <a:t>、选择有影响的特征，处理缺失值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3</a:t>
            </a:r>
            <a:r>
              <a:rPr kumimoji="1" lang="zh-CN" altLang="en-US" sz="2000"/>
              <a:t>、进行特征工程，</a:t>
            </a:r>
            <a:r>
              <a:rPr kumimoji="1" lang="en-US" altLang="zh-CN" sz="2000"/>
              <a:t>pd</a:t>
            </a:r>
            <a:r>
              <a:rPr kumimoji="1" lang="zh-CN" altLang="en-US" sz="2000"/>
              <a:t>转换字典，特征抽取</a:t>
            </a:r>
            <a:endParaRPr kumimoji="1" lang="en-US" altLang="zh-CN" sz="2000"/>
          </a:p>
          <a:p>
            <a:r>
              <a:rPr lang="en-US" altLang="zh-CN" sz="2000"/>
              <a:t>x_train.to_dict(orient="records")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4</a:t>
            </a:r>
            <a:r>
              <a:rPr kumimoji="1" lang="zh-CN" altLang="en-US" sz="2000"/>
              <a:t>、决策树估计器流程</a:t>
            </a:r>
          </a:p>
        </p:txBody>
      </p:sp>
    </p:spTree>
    <p:extLst>
      <p:ext uri="{BB962C8B-B14F-4D97-AF65-F5344CB8AC3E}">
        <p14:creationId xmlns:p14="http://schemas.microsoft.com/office/powerpoint/2010/main" val="1833657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11760" y="908720"/>
            <a:ext cx="4603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7030A0"/>
                </a:solidFill>
              </a:rPr>
              <a:t>scikit-learn</a:t>
            </a:r>
            <a:r>
              <a:rPr kumimoji="1" lang="zh-CN" altLang="en-US" sz="3200">
                <a:solidFill>
                  <a:srgbClr val="7030A0"/>
                </a:solidFill>
              </a:rPr>
              <a:t>数据集</a:t>
            </a:r>
            <a:r>
              <a:rPr kumimoji="1" lang="en-US" altLang="zh-CN" sz="3200">
                <a:solidFill>
                  <a:srgbClr val="7030A0"/>
                </a:solidFill>
              </a:rPr>
              <a:t>API</a:t>
            </a:r>
            <a:r>
              <a:rPr kumimoji="1" lang="zh-CN" altLang="en-US" sz="3200">
                <a:solidFill>
                  <a:srgbClr val="7030A0"/>
                </a:solidFill>
              </a:rPr>
              <a:t>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1640" y="1988840"/>
            <a:ext cx="73019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800"/>
              <a:t>sklearn.</a:t>
            </a:r>
            <a:r>
              <a:rPr kumimoji="1" lang="en-US" altLang="zh-CN" sz="2800">
                <a:solidFill>
                  <a:srgbClr val="FF0000"/>
                </a:solidFill>
              </a:rPr>
              <a:t>datasets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2400"/>
              <a:t>加载获取流行数据集</a:t>
            </a:r>
            <a:endParaRPr kumimoji="1" lang="en-US" altLang="zh-CN" sz="240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>
                <a:solidFill>
                  <a:srgbClr val="FF0000"/>
                </a:solidFill>
              </a:rPr>
              <a:t>datasets.load_*()</a:t>
            </a:r>
          </a:p>
          <a:p>
            <a:pPr marL="1257300" lvl="2" indent="-342900">
              <a:buFont typeface="Arial" charset="0"/>
              <a:buChar char="•"/>
            </a:pPr>
            <a:r>
              <a:rPr lang="zh-CN" altLang="en-US" sz="2400"/>
              <a:t>获取小规模数据集，数据包含在</a:t>
            </a:r>
            <a:r>
              <a:rPr lang="en-US" altLang="zh-CN" sz="2400"/>
              <a:t>datasets</a:t>
            </a:r>
            <a:r>
              <a:rPr lang="zh-CN" altLang="en-US" sz="2400"/>
              <a:t>里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1257300" lvl="2" indent="-342900">
              <a:buFont typeface="Arial" charset="0"/>
              <a:buChar char="•"/>
            </a:pPr>
            <a:endParaRPr kumimoji="1" lang="en-US" altLang="zh-CN" sz="2400">
              <a:solidFill>
                <a:srgbClr val="FF0000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>
                <a:solidFill>
                  <a:srgbClr val="FF0000"/>
                </a:solidFill>
              </a:rPr>
              <a:t>datasets.fetch_*(data_home=None)</a:t>
            </a:r>
          </a:p>
          <a:p>
            <a:pPr marL="1257300" lvl="2" indent="-342900">
              <a:buFont typeface="Arial" charset="0"/>
              <a:buChar char="•"/>
            </a:pPr>
            <a:r>
              <a:rPr lang="zh-CN" altLang="en-US" sz="2400"/>
              <a:t>获取大规模数据集，需要从网络上下载，函</a:t>
            </a:r>
            <a:endParaRPr lang="en-US" altLang="zh-CN" sz="2400"/>
          </a:p>
          <a:p>
            <a:pPr lvl="1"/>
            <a:r>
              <a:rPr lang="en-US" altLang="zh-CN" sz="2400"/>
              <a:t>	</a:t>
            </a:r>
            <a:r>
              <a:rPr lang="zh-CN" altLang="en-US" sz="2400"/>
              <a:t>数的第一个参数是</a:t>
            </a:r>
            <a:r>
              <a:rPr lang="en-US" altLang="zh-CN" sz="2400"/>
              <a:t>data_home</a:t>
            </a:r>
            <a:r>
              <a:rPr lang="zh-CN" altLang="en-US" sz="2400"/>
              <a:t>，表示数据集</a:t>
            </a:r>
            <a:endParaRPr lang="en-US" altLang="zh-CN" sz="2400"/>
          </a:p>
          <a:p>
            <a:pPr lvl="1"/>
            <a:r>
              <a:rPr lang="en-US" altLang="zh-CN" sz="2400"/>
              <a:t>	</a:t>
            </a:r>
            <a:r>
              <a:rPr lang="zh-CN" altLang="en-US" sz="2400"/>
              <a:t>下载的目录</a:t>
            </a:r>
            <a:r>
              <a:rPr lang="en-US" altLang="zh-CN" sz="2400"/>
              <a:t>,</a:t>
            </a:r>
            <a:r>
              <a:rPr lang="zh-CN" altLang="en-US" sz="2400"/>
              <a:t>默认是 </a:t>
            </a:r>
            <a:r>
              <a:rPr lang="en-US" altLang="zh-CN" sz="2400"/>
              <a:t>~/scikit_learn_data/</a:t>
            </a:r>
          </a:p>
        </p:txBody>
      </p:sp>
    </p:spTree>
    <p:extLst>
      <p:ext uri="{BB962C8B-B14F-4D97-AF65-F5344CB8AC3E}">
        <p14:creationId xmlns:p14="http://schemas.microsoft.com/office/powerpoint/2010/main" val="18697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3808" y="69269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决策树的结构、本地保存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7624" y="1916832"/>
            <a:ext cx="69981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</a:t>
            </a:r>
            <a:r>
              <a:rPr kumimoji="1" lang="zh-CN" altLang="en-US"/>
              <a:t>、</a:t>
            </a:r>
            <a:r>
              <a:rPr lang="hr-HR" altLang="zh-CN"/>
              <a:t>sklearn.tree.export_graphviz() </a:t>
            </a:r>
            <a:r>
              <a:rPr lang="zh-CN" altLang="hr-HR"/>
              <a:t>该函数能够导出</a:t>
            </a:r>
            <a:r>
              <a:rPr lang="hr-HR" altLang="zh-CN"/>
              <a:t>DOT</a:t>
            </a:r>
            <a:r>
              <a:rPr lang="zh-CN" altLang="hr-HR"/>
              <a:t>格式</a:t>
            </a:r>
            <a:endParaRPr kumimoji="1" lang="en-US" altLang="zh-CN"/>
          </a:p>
          <a:p>
            <a:r>
              <a:rPr lang="en-US" altLang="zh-CN"/>
              <a:t>tree.export_graphviz(</a:t>
            </a:r>
            <a:r>
              <a:rPr lang="en-US" altLang="zh-CN">
                <a:solidFill>
                  <a:srgbClr val="FF0000"/>
                </a:solidFill>
              </a:rPr>
              <a:t>estimator</a:t>
            </a:r>
            <a:r>
              <a:rPr lang="en-US" altLang="zh-CN"/>
              <a:t>,out_file='tree.dot’,feature_names=[‘’,’’])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2</a:t>
            </a:r>
            <a:r>
              <a:rPr kumimoji="1" lang="zh-CN" altLang="en-US"/>
              <a:t>、工具</a:t>
            </a:r>
            <a:r>
              <a:rPr kumimoji="1" lang="en-US" altLang="zh-CN">
                <a:sym typeface="Wingdings"/>
              </a:rPr>
              <a:t>:(</a:t>
            </a:r>
            <a:r>
              <a:rPr kumimoji="1" lang="zh-CN" altLang="en-US">
                <a:sym typeface="Wingdings"/>
              </a:rPr>
              <a:t>能够将</a:t>
            </a:r>
            <a:r>
              <a:rPr kumimoji="1" lang="en-US" altLang="zh-CN">
                <a:sym typeface="Wingdings"/>
              </a:rPr>
              <a:t>dot</a:t>
            </a:r>
            <a:r>
              <a:rPr kumimoji="1" lang="zh-CN" altLang="en-US">
                <a:sym typeface="Wingdings"/>
              </a:rPr>
              <a:t>文件转换为</a:t>
            </a:r>
            <a:r>
              <a:rPr kumimoji="1" lang="en-US" altLang="zh-CN">
                <a:sym typeface="Wingdings"/>
              </a:rPr>
              <a:t>pdf</a:t>
            </a:r>
            <a:r>
              <a:rPr kumimoji="1" lang="zh-CN" altLang="en-US">
                <a:sym typeface="Wingdings"/>
              </a:rPr>
              <a:t>、</a:t>
            </a:r>
            <a:r>
              <a:rPr kumimoji="1" lang="en-US" altLang="zh-CN">
                <a:sym typeface="Wingdings"/>
              </a:rPr>
              <a:t>png)</a:t>
            </a:r>
            <a:endParaRPr kumimoji="1" lang="en-US" altLang="zh-CN"/>
          </a:p>
          <a:p>
            <a:r>
              <a:rPr lang="zh-CN" altLang="en-US"/>
              <a:t>安装</a:t>
            </a:r>
            <a:r>
              <a:rPr lang="en-US" altLang="zh-CN">
                <a:solidFill>
                  <a:srgbClr val="FF0000"/>
                </a:solidFill>
              </a:rPr>
              <a:t>graphviz</a:t>
            </a:r>
          </a:p>
          <a:p>
            <a:r>
              <a:rPr lang="en-US" altLang="zh-CN"/>
              <a:t>ubuntu:sudo apt-get install graphviz                    Mac:brew install graphviz</a:t>
            </a:r>
          </a:p>
          <a:p>
            <a:endParaRPr kumimoji="1" lang="en-US" altLang="zh-CN"/>
          </a:p>
          <a:p>
            <a:r>
              <a:rPr kumimoji="1" lang="en-US" altLang="zh-CN"/>
              <a:t>3</a:t>
            </a:r>
            <a:r>
              <a:rPr kumimoji="1" lang="zh-CN" altLang="en-US"/>
              <a:t>、运行命令</a:t>
            </a:r>
            <a:endParaRPr kumimoji="1" lang="en-US" altLang="zh-CN"/>
          </a:p>
          <a:p>
            <a:r>
              <a:rPr lang="zh-CN" altLang="en-US"/>
              <a:t>然后我们运行这个命令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$ dot -Tpng tree.dot -o tree.png</a:t>
            </a:r>
            <a:endParaRPr kumimoji="1"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17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3808" y="692696"/>
            <a:ext cx="427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决策树的优缺点以及改进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64630" y="1556792"/>
            <a:ext cx="73981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/>
              <a:t>优点：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zh-CN" altLang="en-US"/>
              <a:t>简单的理解和解释，树木可视化。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zh-CN" altLang="en-US"/>
              <a:t>需要很少的数据准备，其他技术通常需要数据归一化，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缺点：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zh-CN" altLang="en-US"/>
              <a:t>决策树学习者可以创建不能很好地推广数据的过于复杂的树，</a:t>
            </a:r>
            <a:endParaRPr lang="en-US" altLang="zh-CN"/>
          </a:p>
          <a:p>
            <a:r>
              <a:rPr lang="zh-CN" altLang="en-US"/>
              <a:t>        这被称为过拟合。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zh-CN" altLang="en-US"/>
              <a:t>决策树可能不稳定，因为数据的小变化可能会导致完全不同的树</a:t>
            </a:r>
            <a:endParaRPr lang="en-US" altLang="zh-CN"/>
          </a:p>
          <a:p>
            <a:pPr lvl="1"/>
            <a:r>
              <a:rPr lang="zh-CN" altLang="en-US"/>
              <a:t>被生成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4630" y="4869160"/>
            <a:ext cx="2221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改进：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/>
              <a:t>减枝</a:t>
            </a:r>
            <a:r>
              <a:rPr kumimoji="1" lang="en-US" altLang="zh-CN"/>
              <a:t>cart</a:t>
            </a:r>
            <a:r>
              <a:rPr kumimoji="1" lang="zh-CN" altLang="en-US"/>
              <a:t>算法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>
                <a:solidFill>
                  <a:srgbClr val="FF0000"/>
                </a:solidFill>
              </a:rPr>
              <a:t>随机森林</a:t>
            </a:r>
            <a:endParaRPr kumimoji="1"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476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23728" y="836712"/>
            <a:ext cx="4942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>
                <a:solidFill>
                  <a:srgbClr val="0070C0"/>
                </a:solidFill>
              </a:rPr>
              <a:t>集成学习方法</a:t>
            </a:r>
            <a:r>
              <a:rPr kumimoji="1" lang="en-US" altLang="zh-CN" sz="3600">
                <a:solidFill>
                  <a:srgbClr val="0070C0"/>
                </a:solidFill>
              </a:rPr>
              <a:t>-</a:t>
            </a:r>
            <a:r>
              <a:rPr kumimoji="1" lang="zh-CN" altLang="en-US" sz="3600">
                <a:solidFill>
                  <a:srgbClr val="0070C0"/>
                </a:solidFill>
              </a:rPr>
              <a:t>随机森林</a:t>
            </a:r>
            <a:endParaRPr kumimoji="1" lang="en-US" altLang="zh-CN" sz="360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7824" y="2564904"/>
            <a:ext cx="39551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1</a:t>
            </a:r>
            <a:r>
              <a:rPr kumimoji="1" lang="zh-CN" altLang="en-US" sz="2000"/>
              <a:t>、什么是随机森林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2</a:t>
            </a:r>
            <a:r>
              <a:rPr kumimoji="1" lang="zh-CN" altLang="en-US" sz="2000"/>
              <a:t>、随机森林的过程、优势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/>
              <a:t>4</a:t>
            </a:r>
            <a:r>
              <a:rPr kumimoji="1" lang="zh-CN" altLang="en-US" sz="2000"/>
              <a:t>、泰坦尼克号乘客生存分类分析</a:t>
            </a:r>
          </a:p>
        </p:txBody>
      </p:sp>
    </p:spTree>
    <p:extLst>
      <p:ext uri="{BB962C8B-B14F-4D97-AF65-F5344CB8AC3E}">
        <p14:creationId xmlns:p14="http://schemas.microsoft.com/office/powerpoint/2010/main" val="15742268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7624" y="2852936"/>
            <a:ext cx="7326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000000"/>
                </a:solidFill>
                <a:effectLst/>
                <a:latin typeface="Comic Sans MS" charset="0"/>
              </a:rPr>
              <a:t>　　集成学习通过建立几个模型组合的来解决单一预测问题。它的工作原理是</a:t>
            </a:r>
            <a:r>
              <a:rPr lang="zh-CN" altLang="en-US" b="0" i="0">
                <a:solidFill>
                  <a:srgbClr val="FF0000"/>
                </a:solidFill>
                <a:effectLst/>
                <a:latin typeface="Comic Sans MS" charset="0"/>
              </a:rPr>
              <a:t>生成多个分类器</a:t>
            </a:r>
            <a:r>
              <a:rPr lang="en-US" altLang="zh-CN" b="0" i="0">
                <a:solidFill>
                  <a:srgbClr val="FF0000"/>
                </a:solidFill>
                <a:effectLst/>
                <a:latin typeface="Comic Sans MS" charset="0"/>
              </a:rPr>
              <a:t>/</a:t>
            </a:r>
            <a:r>
              <a:rPr lang="zh-CN" altLang="en-US" b="0" i="0">
                <a:solidFill>
                  <a:srgbClr val="FF0000"/>
                </a:solidFill>
                <a:effectLst/>
                <a:latin typeface="Comic Sans MS" charset="0"/>
              </a:rPr>
              <a:t>模型</a:t>
            </a:r>
            <a:r>
              <a:rPr lang="zh-CN" altLang="en-US" b="0" i="0">
                <a:solidFill>
                  <a:srgbClr val="000000"/>
                </a:solidFill>
                <a:effectLst/>
                <a:latin typeface="Comic Sans MS" charset="0"/>
              </a:rPr>
              <a:t>，各自独立地学习和作出预测。这些预测最后结合成单预测，因此优于任何一个单分类的做出预测。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19872" y="69269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FF0000"/>
                </a:solidFill>
              </a:rPr>
              <a:t>集成学习方法</a:t>
            </a:r>
          </a:p>
        </p:txBody>
      </p:sp>
    </p:spTree>
    <p:extLst>
      <p:ext uri="{BB962C8B-B14F-4D97-AF65-F5344CB8AC3E}">
        <p14:creationId xmlns:p14="http://schemas.microsoft.com/office/powerpoint/2010/main" val="1032590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7825184" cy="50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266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5856" y="6926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什么是随机森林</a:t>
            </a:r>
          </a:p>
        </p:txBody>
      </p:sp>
      <p:sp>
        <p:nvSpPr>
          <p:cNvPr id="3" name="矩形 2"/>
          <p:cNvSpPr/>
          <p:nvPr/>
        </p:nvSpPr>
        <p:spPr>
          <a:xfrm>
            <a:off x="1763688" y="2996952"/>
            <a:ext cx="6120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222222"/>
                </a:solidFill>
                <a:latin typeface="Arial" charset="0"/>
              </a:rPr>
              <a:t>定义：在机器学习中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，</a:t>
            </a:r>
            <a:r>
              <a:rPr lang="zh-CN" altLang="en-US" b="1" i="0">
                <a:solidFill>
                  <a:srgbClr val="222222"/>
                </a:solidFill>
                <a:effectLst/>
                <a:latin typeface="Arial" charset="0"/>
              </a:rPr>
              <a:t>随机森林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charset="0"/>
              </a:rPr>
              <a:t>是一个包含多个决策树的分类器，并且其输出的类别是由个别树输出的类别的众数而定。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3627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96151" y="2708920"/>
            <a:ext cx="30963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例如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如果你训练了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5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个树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其中有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4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个树的结果是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True, 1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个数的结果是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False,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那么最终结果会是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True.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5171612" cy="39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5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3648" y="2204864"/>
            <a:ext cx="6246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>
                <a:solidFill>
                  <a:srgbClr val="333333"/>
                </a:solidFill>
                <a:effectLst/>
                <a:latin typeface="Helvetica Neue" charset="0"/>
              </a:rPr>
              <a:t>学习算法</a:t>
            </a: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根据下列算法而建造每棵树：</a:t>
            </a:r>
          </a:p>
          <a:p>
            <a:pPr>
              <a:buFont typeface="Arial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N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来表示训练用例（样本）的个数，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M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表示特征数目。</a:t>
            </a:r>
          </a:p>
          <a:p>
            <a:pPr>
              <a:buFont typeface="Arial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输入特征数目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m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，用于确定决策树上一个节点的决策结果；其中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m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应远小于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M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。</a:t>
            </a:r>
          </a:p>
          <a:p>
            <a:pPr>
              <a:buFont typeface="Arial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从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N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个训练用例（样本）中以</a:t>
            </a:r>
            <a:r>
              <a:rPr lang="zh-CN" altLang="en-US" b="0" i="0">
                <a:solidFill>
                  <a:srgbClr val="FF0000"/>
                </a:solidFill>
                <a:effectLst/>
                <a:latin typeface="Helvetica Neue" charset="0"/>
              </a:rPr>
              <a:t>有放回抽样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的方式，取样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N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次，形成一个训练集（即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 charset="0"/>
              </a:rPr>
              <a:t>bootstrap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 charset="0"/>
              </a:rPr>
              <a:t>取样），并用未抽到的用例（样本）作预测，评估其误差。</a:t>
            </a:r>
          </a:p>
        </p:txBody>
      </p:sp>
    </p:spTree>
    <p:extLst>
      <p:ext uri="{BB962C8B-B14F-4D97-AF65-F5344CB8AC3E}">
        <p14:creationId xmlns:p14="http://schemas.microsoft.com/office/powerpoint/2010/main" val="6856415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608" y="1988840"/>
            <a:ext cx="73448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b="1" i="0">
                <a:solidFill>
                  <a:srgbClr val="FF0000"/>
                </a:solidFill>
                <a:effectLst/>
                <a:latin typeface="+mj-lt"/>
              </a:rPr>
              <a:t>为什么要随机抽样训练集？</a:t>
            </a:r>
            <a:r>
              <a:rPr lang="zh-CN" altLang="en-US" b="0" i="0">
                <a:solidFill>
                  <a:srgbClr val="000000"/>
                </a:solidFill>
                <a:effectLst/>
                <a:latin typeface="+mj-lt"/>
              </a:rPr>
              <a:t>　　</a:t>
            </a:r>
            <a:endParaRPr lang="en-US" altLang="zh-CN" b="0" i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zh-CN" altLang="en-US" b="0" i="0">
                <a:solidFill>
                  <a:srgbClr val="000000"/>
                </a:solidFill>
                <a:effectLst/>
                <a:latin typeface="+mj-lt"/>
              </a:rPr>
              <a:t>如果不进行随机抽样，每棵树的训练集都一样，那么最终训练出的树分类结果也是完全一样</a:t>
            </a:r>
            <a:r>
              <a:rPr lang="zh-CN" altLang="en-US">
                <a:solidFill>
                  <a:srgbClr val="000000"/>
                </a:solidFill>
                <a:latin typeface="+mj-lt"/>
              </a:rPr>
              <a:t>的</a:t>
            </a:r>
            <a:endParaRPr lang="en-US" altLang="zh-CN" b="1">
              <a:latin typeface="+mj-lt"/>
            </a:endParaRPr>
          </a:p>
          <a:p>
            <a:endParaRPr lang="en-US" altLang="zh-CN" b="1">
              <a:latin typeface="+mj-lt"/>
            </a:endParaRPr>
          </a:p>
          <a:p>
            <a:endParaRPr lang="en-US" altLang="zh-CN" b="1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b="1">
                <a:solidFill>
                  <a:srgbClr val="FF0000"/>
                </a:solidFill>
                <a:latin typeface="+mj-lt"/>
              </a:rPr>
              <a:t>为什么要有放回地抽样？</a:t>
            </a:r>
          </a:p>
          <a:p>
            <a:r>
              <a:rPr lang="zh-CN" altLang="en-US">
                <a:latin typeface="+mj-lt"/>
              </a:rPr>
              <a:t>　　如果不是有放回的抽样，那么每棵树的训练样本都是不同的，都是没有交集的，这样每棵树都是</a:t>
            </a:r>
            <a:r>
              <a:rPr lang="en-US" altLang="zh-CN">
                <a:latin typeface="+mj-lt"/>
              </a:rPr>
              <a:t>“</a:t>
            </a:r>
            <a:r>
              <a:rPr lang="zh-CN" altLang="en-US">
                <a:latin typeface="+mj-lt"/>
              </a:rPr>
              <a:t>有偏的</a:t>
            </a:r>
            <a:r>
              <a:rPr lang="en-US" altLang="zh-CN">
                <a:latin typeface="+mj-lt"/>
              </a:rPr>
              <a:t>”</a:t>
            </a:r>
            <a:r>
              <a:rPr lang="zh-CN" altLang="en-US">
                <a:latin typeface="+mj-lt"/>
              </a:rPr>
              <a:t>，都是绝对</a:t>
            </a:r>
            <a:r>
              <a:rPr lang="en-US" altLang="zh-CN">
                <a:latin typeface="+mj-lt"/>
              </a:rPr>
              <a:t>“</a:t>
            </a:r>
            <a:r>
              <a:rPr lang="zh-CN" altLang="en-US">
                <a:latin typeface="+mj-lt"/>
              </a:rPr>
              <a:t>片面的</a:t>
            </a:r>
            <a:r>
              <a:rPr lang="en-US" altLang="zh-CN">
                <a:latin typeface="+mj-lt"/>
              </a:rPr>
              <a:t>”</a:t>
            </a:r>
            <a:r>
              <a:rPr lang="zh-CN" altLang="en-US">
                <a:latin typeface="+mj-lt"/>
              </a:rPr>
              <a:t>（当然这样说可能不对），也就是说每棵树训练出来都是有很大的差异的；而随机森林最后分类取决于多棵树（弱分类器）的投票表决。</a:t>
            </a:r>
            <a:endParaRPr lang="zh-CN" altLang="en-US" b="0" i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810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63888" y="764704"/>
            <a:ext cx="21868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rgbClr val="7030A0"/>
                </a:solidFill>
              </a:rPr>
              <a:t>集成学习</a:t>
            </a:r>
            <a:r>
              <a:rPr kumimoji="1" lang="en-US" altLang="zh-CN" sz="2800">
                <a:solidFill>
                  <a:srgbClr val="7030A0"/>
                </a:solidFill>
              </a:rPr>
              <a:t>API</a:t>
            </a:r>
            <a:endParaRPr kumimoji="1" lang="zh-CN" altLang="en-US" sz="280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177" y="2204864"/>
            <a:ext cx="86728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i="1"/>
              <a:t>class </a:t>
            </a:r>
            <a:r>
              <a:rPr lang="en-US" altLang="zh-CN"/>
              <a:t>sklearn.ensemble.RandomForestClassifier(</a:t>
            </a:r>
            <a:r>
              <a:rPr lang="en-US" altLang="zh-CN" i="1"/>
              <a:t>n_estimators=10</a:t>
            </a:r>
            <a:r>
              <a:rPr lang="en-US" altLang="zh-CN"/>
              <a:t>, </a:t>
            </a:r>
            <a:r>
              <a:rPr lang="en-US" altLang="zh-CN" i="1"/>
              <a:t>criterion=’gini’</a:t>
            </a:r>
            <a:r>
              <a:rPr lang="en-US" altLang="zh-CN"/>
              <a:t>,</a:t>
            </a:r>
          </a:p>
          <a:p>
            <a:r>
              <a:rPr lang="en-US" altLang="zh-CN"/>
              <a:t> </a:t>
            </a:r>
            <a:r>
              <a:rPr lang="en-US" altLang="zh-CN" i="1"/>
              <a:t>max_depth=None</a:t>
            </a:r>
            <a:r>
              <a:rPr lang="en-US" altLang="zh-CN"/>
              <a:t>, </a:t>
            </a:r>
            <a:r>
              <a:rPr lang="en-US" altLang="zh-CN" i="1"/>
              <a:t>bootstrap=True</a:t>
            </a:r>
            <a:r>
              <a:rPr lang="en-US" altLang="zh-CN"/>
              <a:t>, </a:t>
            </a:r>
            <a:r>
              <a:rPr lang="en-US" altLang="zh-CN" i="1"/>
              <a:t>random_state=None</a:t>
            </a:r>
            <a:r>
              <a:rPr lang="en-US" altLang="zh-CN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/>
              <a:t>随机森林分类器</a:t>
            </a:r>
            <a:endParaRPr kumimoji="1"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en-US" altLang="zh-CN"/>
              <a:t>n_estimators</a:t>
            </a:r>
            <a:r>
              <a:rPr lang="zh-CN" altLang="en-US"/>
              <a:t>：</a:t>
            </a:r>
            <a:r>
              <a:rPr lang="en-US" altLang="zh-CN"/>
              <a:t>integer</a:t>
            </a:r>
            <a:r>
              <a:rPr lang="zh-CN" altLang="en-US"/>
              <a:t>，</a:t>
            </a:r>
            <a:r>
              <a:rPr lang="en-US" altLang="zh-CN"/>
              <a:t>optional</a:t>
            </a:r>
            <a:r>
              <a:rPr lang="zh-CN" altLang="en-US"/>
              <a:t>（</a:t>
            </a:r>
            <a:r>
              <a:rPr lang="en-US" altLang="zh-CN"/>
              <a:t>default = 10</a:t>
            </a:r>
            <a:r>
              <a:rPr lang="zh-CN" altLang="en-US"/>
              <a:t>） 森林里的树木数量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en-US" altLang="zh-CN"/>
              <a:t>criteria</a:t>
            </a:r>
            <a:r>
              <a:rPr lang="zh-CN" altLang="en-US"/>
              <a:t>：</a:t>
            </a:r>
            <a:r>
              <a:rPr lang="en-US" altLang="zh-CN"/>
              <a:t>string</a:t>
            </a:r>
            <a:r>
              <a:rPr lang="zh-CN" altLang="en-US"/>
              <a:t>，可选（</a:t>
            </a:r>
            <a:r>
              <a:rPr lang="en-US" altLang="zh-CN"/>
              <a:t>default =“gini”</a:t>
            </a:r>
            <a:r>
              <a:rPr lang="zh-CN" altLang="en-US"/>
              <a:t>）分割特征的测量方法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en-US" altLang="zh-CN"/>
              <a:t>max_depth</a:t>
            </a:r>
            <a:r>
              <a:rPr lang="zh-CN" altLang="en-US"/>
              <a:t>：</a:t>
            </a:r>
            <a:r>
              <a:rPr lang="en-US" altLang="zh-CN"/>
              <a:t>integer</a:t>
            </a:r>
            <a:r>
              <a:rPr lang="zh-CN" altLang="en-US"/>
              <a:t>或</a:t>
            </a:r>
            <a:r>
              <a:rPr lang="en-US" altLang="zh-CN"/>
              <a:t>None</a:t>
            </a:r>
            <a:r>
              <a:rPr lang="zh-CN" altLang="en-US"/>
              <a:t>，可选（默认</a:t>
            </a:r>
            <a:r>
              <a:rPr lang="en-US" altLang="zh-CN"/>
              <a:t>=</a:t>
            </a:r>
            <a:r>
              <a:rPr lang="zh-CN" altLang="en-US"/>
              <a:t>无）树的最大深度 </a:t>
            </a:r>
            <a:endParaRPr lang="en-US" altLang="zh-CN"/>
          </a:p>
          <a:p>
            <a:pPr marL="742950" lvl="1" indent="-285750">
              <a:buFont typeface="Arial" charset="0"/>
              <a:buChar char="•"/>
            </a:pPr>
            <a:r>
              <a:rPr lang="en-US" altLang="zh-CN"/>
              <a:t>bootstrap</a:t>
            </a:r>
            <a:r>
              <a:rPr lang="zh-CN" altLang="en-US"/>
              <a:t>：</a:t>
            </a:r>
            <a:r>
              <a:rPr lang="en-US" altLang="zh-CN"/>
              <a:t>boolean</a:t>
            </a:r>
            <a:r>
              <a:rPr lang="zh-CN" altLang="en-US"/>
              <a:t>，</a:t>
            </a:r>
            <a:r>
              <a:rPr lang="en-US" altLang="zh-CN"/>
              <a:t>optional</a:t>
            </a:r>
            <a:r>
              <a:rPr lang="zh-CN" altLang="en-US"/>
              <a:t>（</a:t>
            </a:r>
            <a:r>
              <a:rPr lang="en-US" altLang="zh-CN"/>
              <a:t>default = True</a:t>
            </a:r>
            <a:r>
              <a:rPr lang="zh-CN" altLang="en-US"/>
              <a:t>）是否在构建树时使用放回抽样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77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</TotalTime>
  <Words>3018</Words>
  <Application>Microsoft Macintosh PowerPoint</Application>
  <PresentationFormat>全屏显示(4:3)</PresentationFormat>
  <Paragraphs>537</Paragraphs>
  <Slides>102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8" baseType="lpstr">
      <vt:lpstr>Calibri</vt:lpstr>
      <vt:lpstr>Cambria Math</vt:lpstr>
      <vt:lpstr>Comic Sans MS</vt:lpstr>
      <vt:lpstr>DengXian</vt:lpstr>
      <vt:lpstr>Helvetica</vt:lpstr>
      <vt:lpstr>Helvetica Neue</vt:lpstr>
      <vt:lpstr>Mangal</vt:lpstr>
      <vt:lpstr>PingFang SC</vt:lpstr>
      <vt:lpstr>Tahoma</vt:lpstr>
      <vt:lpstr>Times New Roman</vt:lpstr>
      <vt:lpstr>Wingdings</vt:lpstr>
      <vt:lpstr>等线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胡星辉</cp:lastModifiedBy>
  <cp:revision>111</cp:revision>
  <dcterms:created xsi:type="dcterms:W3CDTF">2015-06-29T07:19:00Z</dcterms:created>
  <dcterms:modified xsi:type="dcterms:W3CDTF">2017-10-27T00:50:09Z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